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3" r:id="rId10"/>
    <p:sldId id="260" r:id="rId11"/>
    <p:sldId id="262" r:id="rId12"/>
    <p:sldId id="264" r:id="rId13"/>
    <p:sldId id="265" r:id="rId14"/>
    <p:sldId id="272" r:id="rId15"/>
    <p:sldId id="273" r:id="rId16"/>
    <p:sldId id="276" r:id="rId17"/>
    <p:sldId id="271" r:id="rId18"/>
    <p:sldId id="274" r:id="rId19"/>
    <p:sldId id="275" r:id="rId20"/>
    <p:sldId id="267" r:id="rId21"/>
    <p:sldId id="268" r:id="rId22"/>
    <p:sldId id="270"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DA214-83EC-4552-9E24-DE3CEC333F78}" v="978" dt="2023-11-06T09:41:12.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A6A07-0F20-4A48-980D-3EBB2337B07C}" type="doc">
      <dgm:prSet loTypeId="urn:microsoft.com/office/officeart/2005/8/layout/target2" loCatId="relationship" qsTypeId="urn:microsoft.com/office/officeart/2005/8/quickstyle/simple1" qsCatId="simple" csTypeId="urn:microsoft.com/office/officeart/2005/8/colors/colorful2" csCatId="colorful" phldr="1"/>
      <dgm:spPr/>
      <dgm:t>
        <a:bodyPr/>
        <a:lstStyle/>
        <a:p>
          <a:endParaRPr lang="en-ZA"/>
        </a:p>
      </dgm:t>
    </dgm:pt>
    <dgm:pt modelId="{52A3690A-CD15-4D6C-818C-28FCE48C2D38}">
      <dgm:prSet phldrT="[Text]" custT="1"/>
      <dgm:spPr/>
      <dgm:t>
        <a:bodyPr/>
        <a:lstStyle/>
        <a:p>
          <a:r>
            <a:rPr lang="en-ZA" sz="500" dirty="0"/>
            <a:t>                                                                                                                                                                                                                                                                                                                                           </a:t>
          </a:r>
          <a:r>
            <a:rPr lang="en-ZA" sz="1600" dirty="0"/>
            <a:t>No registration required</a:t>
          </a:r>
        </a:p>
        <a:p>
          <a:r>
            <a:rPr lang="en-ZA" sz="1600" dirty="0"/>
            <a:t>                                                                                                        Not part of government</a:t>
          </a:r>
        </a:p>
        <a:p>
          <a:r>
            <a:rPr lang="en-ZA" sz="1600" dirty="0"/>
            <a:t>                                                                                                        Activities benefit a group (</a:t>
          </a:r>
          <a:r>
            <a:rPr lang="en-ZA" sz="1600" dirty="0" err="1"/>
            <a:t>Eg</a:t>
          </a:r>
          <a:r>
            <a:rPr lang="en-ZA" sz="1600" dirty="0"/>
            <a:t> schools, sport, old age homes etc)</a:t>
          </a:r>
        </a:p>
        <a:p>
          <a:r>
            <a:rPr lang="en-ZA" sz="1000" dirty="0"/>
            <a:t>                                                                                                                                                                         </a:t>
          </a:r>
        </a:p>
      </dgm:t>
    </dgm:pt>
    <dgm:pt modelId="{03B7748A-3582-492B-BD48-D976151730E2}" type="parTrans" cxnId="{83FA435E-F37A-43CB-8D56-554227F70699}">
      <dgm:prSet/>
      <dgm:spPr/>
      <dgm:t>
        <a:bodyPr/>
        <a:lstStyle/>
        <a:p>
          <a:endParaRPr lang="en-ZA"/>
        </a:p>
      </dgm:t>
    </dgm:pt>
    <dgm:pt modelId="{093475E0-BAAB-4996-B2D6-30A8F35E72B1}" type="sibTrans" cxnId="{83FA435E-F37A-43CB-8D56-554227F70699}">
      <dgm:prSet/>
      <dgm:spPr/>
      <dgm:t>
        <a:bodyPr/>
        <a:lstStyle/>
        <a:p>
          <a:endParaRPr lang="en-ZA"/>
        </a:p>
      </dgm:t>
    </dgm:pt>
    <dgm:pt modelId="{98673AE2-9E8C-4968-9ABB-686CDA572F8B}">
      <dgm:prSet phldrT="[Text]"/>
      <dgm:spPr/>
      <dgm:t>
        <a:bodyPr/>
        <a:lstStyle/>
        <a:p>
          <a:r>
            <a:rPr lang="en-ZA" b="1"/>
            <a:t>NGO</a:t>
          </a:r>
          <a:r>
            <a:rPr lang="en-ZA"/>
            <a:t> = Non-government organisation</a:t>
          </a:r>
        </a:p>
      </dgm:t>
    </dgm:pt>
    <dgm:pt modelId="{5B8C798B-15D8-42DC-B959-043EB2F88CED}" type="parTrans" cxnId="{03016BFD-5D20-4F07-B6BD-356236BA504E}">
      <dgm:prSet/>
      <dgm:spPr/>
      <dgm:t>
        <a:bodyPr/>
        <a:lstStyle/>
        <a:p>
          <a:endParaRPr lang="en-ZA"/>
        </a:p>
      </dgm:t>
    </dgm:pt>
    <dgm:pt modelId="{8D53D9E2-0B26-4237-A9AA-9C1BAD8D1833}" type="sibTrans" cxnId="{03016BFD-5D20-4F07-B6BD-356236BA504E}">
      <dgm:prSet/>
      <dgm:spPr/>
      <dgm:t>
        <a:bodyPr/>
        <a:lstStyle/>
        <a:p>
          <a:endParaRPr lang="en-ZA"/>
        </a:p>
      </dgm:t>
    </dgm:pt>
    <dgm:pt modelId="{BA890595-34A8-4903-AEC6-A8B70C7D89FE}">
      <dgm:prSet phldrT="[Text]" custT="1"/>
      <dgm:spPr/>
      <dgm:t>
        <a:bodyPr/>
        <a:lstStyle/>
        <a:p>
          <a:endParaRPr lang="en-ZA" sz="500" dirty="0"/>
        </a:p>
        <a:p>
          <a:endParaRPr lang="en-ZA" sz="500" dirty="0"/>
        </a:p>
        <a:p>
          <a:endParaRPr lang="en-ZA" sz="500" dirty="0"/>
        </a:p>
        <a:p>
          <a:r>
            <a:rPr lang="en-ZA" sz="1600" dirty="0"/>
            <a:t>                                                                                       Nonprofit Organisations Act</a:t>
          </a:r>
        </a:p>
        <a:p>
          <a:r>
            <a:rPr lang="en-ZA" sz="1600" dirty="0"/>
            <a:t>                                                                                       Requires registration and annual renewal</a:t>
          </a:r>
        </a:p>
        <a:p>
          <a:r>
            <a:rPr lang="en-ZA" sz="1600" dirty="0"/>
            <a:t>                                                                                        </a:t>
          </a:r>
        </a:p>
        <a:p>
          <a:r>
            <a:rPr lang="en-ZA" sz="1100" dirty="0"/>
            <a:t>                     </a:t>
          </a:r>
        </a:p>
        <a:p>
          <a:endParaRPr lang="en-ZA" sz="500" dirty="0"/>
        </a:p>
      </dgm:t>
    </dgm:pt>
    <dgm:pt modelId="{4E56248C-9DD2-4BA4-8195-93395603A9E8}" type="parTrans" cxnId="{610F7143-29D6-40C4-94DD-7C5C2C2DA603}">
      <dgm:prSet/>
      <dgm:spPr/>
      <dgm:t>
        <a:bodyPr/>
        <a:lstStyle/>
        <a:p>
          <a:endParaRPr lang="en-ZA"/>
        </a:p>
      </dgm:t>
    </dgm:pt>
    <dgm:pt modelId="{6A620EE3-DD6F-4C4A-ABF1-92825DB51C1A}" type="sibTrans" cxnId="{610F7143-29D6-40C4-94DD-7C5C2C2DA603}">
      <dgm:prSet/>
      <dgm:spPr/>
      <dgm:t>
        <a:bodyPr/>
        <a:lstStyle/>
        <a:p>
          <a:endParaRPr lang="en-ZA"/>
        </a:p>
      </dgm:t>
    </dgm:pt>
    <dgm:pt modelId="{C8431B47-58CA-478C-BFDB-5F2705680860}">
      <dgm:prSet phldrT="[Text]"/>
      <dgm:spPr/>
      <dgm:t>
        <a:bodyPr/>
        <a:lstStyle/>
        <a:p>
          <a:r>
            <a:rPr lang="en-ZA" b="1"/>
            <a:t>NPO</a:t>
          </a:r>
          <a:r>
            <a:rPr lang="en-ZA"/>
            <a:t> = Nonprofit organisation </a:t>
          </a:r>
        </a:p>
      </dgm:t>
    </dgm:pt>
    <dgm:pt modelId="{E89ABA35-B077-4CE8-BD61-B161A54EC794}" type="parTrans" cxnId="{10EF2C9B-8AB5-4B75-BA01-A3BFAA426680}">
      <dgm:prSet/>
      <dgm:spPr/>
      <dgm:t>
        <a:bodyPr/>
        <a:lstStyle/>
        <a:p>
          <a:endParaRPr lang="en-ZA"/>
        </a:p>
      </dgm:t>
    </dgm:pt>
    <dgm:pt modelId="{9724689D-4E66-438E-A8EB-593D9F68E1A3}" type="sibTrans" cxnId="{10EF2C9B-8AB5-4B75-BA01-A3BFAA426680}">
      <dgm:prSet/>
      <dgm:spPr/>
      <dgm:t>
        <a:bodyPr/>
        <a:lstStyle/>
        <a:p>
          <a:endParaRPr lang="en-ZA"/>
        </a:p>
      </dgm:t>
    </dgm:pt>
    <dgm:pt modelId="{188F4D21-AC65-45FB-92BE-5582A27C67D8}">
      <dgm:prSet phldrT="[Text]" custT="1"/>
      <dgm:spPr/>
      <dgm:t>
        <a:bodyPr/>
        <a:lstStyle/>
        <a:p>
          <a:r>
            <a:rPr lang="en-ZA" sz="1600" dirty="0"/>
            <a:t>Possible legal structures to afford a NPO contractual capacity </a:t>
          </a:r>
        </a:p>
        <a:p>
          <a:r>
            <a:rPr lang="en-ZA" sz="1600" dirty="0"/>
            <a:t>and limit personal liability:</a:t>
          </a:r>
        </a:p>
      </dgm:t>
    </dgm:pt>
    <dgm:pt modelId="{B11583AA-D597-4A1B-B3DF-3484D724C8A0}" type="parTrans" cxnId="{3337C314-BC2C-4125-B916-8C7849E29E5D}">
      <dgm:prSet/>
      <dgm:spPr/>
      <dgm:t>
        <a:bodyPr/>
        <a:lstStyle/>
        <a:p>
          <a:endParaRPr lang="en-ZA"/>
        </a:p>
      </dgm:t>
    </dgm:pt>
    <dgm:pt modelId="{48C724AF-9026-440F-A3E3-5F657C45FC98}" type="sibTrans" cxnId="{3337C314-BC2C-4125-B916-8C7849E29E5D}">
      <dgm:prSet/>
      <dgm:spPr/>
      <dgm:t>
        <a:bodyPr/>
        <a:lstStyle/>
        <a:p>
          <a:endParaRPr lang="en-ZA"/>
        </a:p>
      </dgm:t>
    </dgm:pt>
    <dgm:pt modelId="{1852FEEB-883B-488A-852D-D971703B60F6}">
      <dgm:prSet phldrT="[Text]"/>
      <dgm:spPr/>
      <dgm:t>
        <a:bodyPr/>
        <a:lstStyle/>
        <a:p>
          <a:r>
            <a:rPr lang="en-ZA"/>
            <a:t>1. Voluntary Association</a:t>
          </a:r>
        </a:p>
      </dgm:t>
    </dgm:pt>
    <dgm:pt modelId="{0CE88708-5472-4DD6-A5DF-63844B0F398E}" type="parTrans" cxnId="{DB5A542D-5205-49B5-A917-158B16487B9B}">
      <dgm:prSet/>
      <dgm:spPr/>
      <dgm:t>
        <a:bodyPr/>
        <a:lstStyle/>
        <a:p>
          <a:endParaRPr lang="en-ZA"/>
        </a:p>
      </dgm:t>
    </dgm:pt>
    <dgm:pt modelId="{8B752B87-A091-44A3-A85D-A400975A249E}" type="sibTrans" cxnId="{DB5A542D-5205-49B5-A917-158B16487B9B}">
      <dgm:prSet/>
      <dgm:spPr/>
      <dgm:t>
        <a:bodyPr/>
        <a:lstStyle/>
        <a:p>
          <a:endParaRPr lang="en-ZA"/>
        </a:p>
      </dgm:t>
    </dgm:pt>
    <dgm:pt modelId="{072E259C-9316-47C3-B030-71DC10B23872}">
      <dgm:prSet/>
      <dgm:spPr/>
      <dgm:t>
        <a:bodyPr/>
        <a:lstStyle/>
        <a:p>
          <a:r>
            <a:rPr lang="en-ZA"/>
            <a:t>2. Charitable Trust</a:t>
          </a:r>
        </a:p>
      </dgm:t>
    </dgm:pt>
    <dgm:pt modelId="{79123C04-2155-4469-8784-AB780BCFFACF}" type="parTrans" cxnId="{3663F80E-FB4C-48EA-9594-D4CF797A186D}">
      <dgm:prSet/>
      <dgm:spPr/>
      <dgm:t>
        <a:bodyPr/>
        <a:lstStyle/>
        <a:p>
          <a:endParaRPr lang="en-ZA"/>
        </a:p>
      </dgm:t>
    </dgm:pt>
    <dgm:pt modelId="{B10AC9BE-668B-46CC-A604-75BF46FAE822}" type="sibTrans" cxnId="{3663F80E-FB4C-48EA-9594-D4CF797A186D}">
      <dgm:prSet/>
      <dgm:spPr/>
      <dgm:t>
        <a:bodyPr/>
        <a:lstStyle/>
        <a:p>
          <a:endParaRPr lang="en-ZA"/>
        </a:p>
      </dgm:t>
    </dgm:pt>
    <dgm:pt modelId="{7FC85F5A-D931-4678-9FF7-421875EAA3D9}">
      <dgm:prSet/>
      <dgm:spPr/>
      <dgm:t>
        <a:bodyPr/>
        <a:lstStyle/>
        <a:p>
          <a:r>
            <a:rPr lang="en-ZA"/>
            <a:t>3. </a:t>
          </a:r>
          <a:r>
            <a:rPr lang="en-ZA" b="1"/>
            <a:t>NPC</a:t>
          </a:r>
          <a:r>
            <a:rPr lang="en-ZA"/>
            <a:t> = Non-profit Company</a:t>
          </a:r>
        </a:p>
      </dgm:t>
    </dgm:pt>
    <dgm:pt modelId="{FA5B9B1D-0FBD-4D7B-B048-B1EA0C420848}" type="parTrans" cxnId="{7EAF3F20-EF47-455D-B70F-1EDAEAC3ECA1}">
      <dgm:prSet/>
      <dgm:spPr/>
      <dgm:t>
        <a:bodyPr/>
        <a:lstStyle/>
        <a:p>
          <a:endParaRPr lang="en-ZA"/>
        </a:p>
      </dgm:t>
    </dgm:pt>
    <dgm:pt modelId="{36E5E734-942B-480E-B7B4-DAA5077E9354}" type="sibTrans" cxnId="{7EAF3F20-EF47-455D-B70F-1EDAEAC3ECA1}">
      <dgm:prSet/>
      <dgm:spPr/>
      <dgm:t>
        <a:bodyPr/>
        <a:lstStyle/>
        <a:p>
          <a:endParaRPr lang="en-ZA"/>
        </a:p>
      </dgm:t>
    </dgm:pt>
    <dgm:pt modelId="{DC14731E-4FD8-4476-BF97-29F6776013CF}" type="pres">
      <dgm:prSet presAssocID="{73CA6A07-0F20-4A48-980D-3EBB2337B07C}" presName="Name0" presStyleCnt="0">
        <dgm:presLayoutVars>
          <dgm:chMax val="3"/>
          <dgm:chPref val="1"/>
          <dgm:dir/>
          <dgm:animLvl val="lvl"/>
          <dgm:resizeHandles/>
        </dgm:presLayoutVars>
      </dgm:prSet>
      <dgm:spPr/>
    </dgm:pt>
    <dgm:pt modelId="{D3D7B15C-39C8-4F9B-B5E2-AA5171AE51C1}" type="pres">
      <dgm:prSet presAssocID="{73CA6A07-0F20-4A48-980D-3EBB2337B07C}" presName="outerBox" presStyleCnt="0"/>
      <dgm:spPr/>
    </dgm:pt>
    <dgm:pt modelId="{DF62B1C9-7375-4B1C-9109-D7D3E3DD8DE4}" type="pres">
      <dgm:prSet presAssocID="{73CA6A07-0F20-4A48-980D-3EBB2337B07C}" presName="outerBoxParent" presStyleLbl="node1" presStyleIdx="0" presStyleCnt="3"/>
      <dgm:spPr/>
    </dgm:pt>
    <dgm:pt modelId="{7935CA5E-40BD-4D16-914D-C924053385EF}" type="pres">
      <dgm:prSet presAssocID="{73CA6A07-0F20-4A48-980D-3EBB2337B07C}" presName="outerBoxChildren" presStyleCnt="0"/>
      <dgm:spPr/>
    </dgm:pt>
    <dgm:pt modelId="{A2A11253-B117-457E-B5D5-60A6F27BFE47}" type="pres">
      <dgm:prSet presAssocID="{98673AE2-9E8C-4968-9ABB-686CDA572F8B}" presName="oChild" presStyleLbl="fgAcc1" presStyleIdx="0" presStyleCnt="5" custScaleX="264482" custScaleY="22757" custLinFactNeighborX="99139" custLinFactNeighborY="-30020">
        <dgm:presLayoutVars>
          <dgm:bulletEnabled val="1"/>
        </dgm:presLayoutVars>
      </dgm:prSet>
      <dgm:spPr/>
    </dgm:pt>
    <dgm:pt modelId="{C02A1EC8-63BA-42FC-A529-FFDCC0C6F769}" type="pres">
      <dgm:prSet presAssocID="{73CA6A07-0F20-4A48-980D-3EBB2337B07C}" presName="middleBox" presStyleCnt="0"/>
      <dgm:spPr/>
    </dgm:pt>
    <dgm:pt modelId="{DBF357FF-9C71-4B43-AB34-6C974ADC6E82}" type="pres">
      <dgm:prSet presAssocID="{73CA6A07-0F20-4A48-980D-3EBB2337B07C}" presName="middleBoxParent" presStyleLbl="node1" presStyleIdx="1" presStyleCnt="3" custLinFactNeighborX="173"/>
      <dgm:spPr/>
    </dgm:pt>
    <dgm:pt modelId="{F2EABC66-471A-4A21-8BC3-14BFBEC7C3E4}" type="pres">
      <dgm:prSet presAssocID="{73CA6A07-0F20-4A48-980D-3EBB2337B07C}" presName="middleBoxChildren" presStyleCnt="0"/>
      <dgm:spPr/>
    </dgm:pt>
    <dgm:pt modelId="{EACA32EC-642F-4370-9EB1-854B6A8226D2}" type="pres">
      <dgm:prSet presAssocID="{C8431B47-58CA-478C-BFDB-5F2705680860}" presName="mChild" presStyleLbl="fgAcc1" presStyleIdx="1" presStyleCnt="5" custScaleX="232243" custScaleY="41808" custLinFactNeighborX="65858" custLinFactNeighborY="-52338">
        <dgm:presLayoutVars>
          <dgm:bulletEnabled val="1"/>
        </dgm:presLayoutVars>
      </dgm:prSet>
      <dgm:spPr/>
    </dgm:pt>
    <dgm:pt modelId="{19EA29AA-9309-4EC3-A611-B45643E460BE}" type="pres">
      <dgm:prSet presAssocID="{73CA6A07-0F20-4A48-980D-3EBB2337B07C}" presName="centerBox" presStyleCnt="0"/>
      <dgm:spPr/>
    </dgm:pt>
    <dgm:pt modelId="{ED0DDFEC-55A0-42A5-932B-C7939A54A7CC}" type="pres">
      <dgm:prSet presAssocID="{73CA6A07-0F20-4A48-980D-3EBB2337B07C}" presName="centerBoxParent" presStyleLbl="node1" presStyleIdx="2" presStyleCnt="3"/>
      <dgm:spPr/>
    </dgm:pt>
    <dgm:pt modelId="{468D71ED-480F-425B-9546-D9CC2255434B}" type="pres">
      <dgm:prSet presAssocID="{73CA6A07-0F20-4A48-980D-3EBB2337B07C}" presName="centerBoxChildren" presStyleCnt="0"/>
      <dgm:spPr/>
    </dgm:pt>
    <dgm:pt modelId="{9504FEF4-3938-443B-A39C-A6B99D777E2B}" type="pres">
      <dgm:prSet presAssocID="{1852FEEB-883B-488A-852D-D971703B60F6}" presName="cChild" presStyleLbl="fgAcc1" presStyleIdx="2" presStyleCnt="5">
        <dgm:presLayoutVars>
          <dgm:bulletEnabled val="1"/>
        </dgm:presLayoutVars>
      </dgm:prSet>
      <dgm:spPr/>
    </dgm:pt>
    <dgm:pt modelId="{8657BE22-0392-461D-B88C-2FDF17BC806A}" type="pres">
      <dgm:prSet presAssocID="{8B752B87-A091-44A3-A85D-A400975A249E}" presName="centerSibTrans" presStyleCnt="0"/>
      <dgm:spPr/>
    </dgm:pt>
    <dgm:pt modelId="{4CA1C0F6-68E7-4808-8445-59FE5365B9D8}" type="pres">
      <dgm:prSet presAssocID="{072E259C-9316-47C3-B030-71DC10B23872}" presName="cChild" presStyleLbl="fgAcc1" presStyleIdx="3" presStyleCnt="5">
        <dgm:presLayoutVars>
          <dgm:bulletEnabled val="1"/>
        </dgm:presLayoutVars>
      </dgm:prSet>
      <dgm:spPr/>
    </dgm:pt>
    <dgm:pt modelId="{D4925C39-EA44-46B2-B207-FD0E2E800A0D}" type="pres">
      <dgm:prSet presAssocID="{B10AC9BE-668B-46CC-A604-75BF46FAE822}" presName="centerSibTrans" presStyleCnt="0"/>
      <dgm:spPr/>
    </dgm:pt>
    <dgm:pt modelId="{9AB474D9-0CB5-4BDA-A11B-8A11515DF0D0}" type="pres">
      <dgm:prSet presAssocID="{7FC85F5A-D931-4678-9FF7-421875EAA3D9}" presName="cChild" presStyleLbl="fgAcc1" presStyleIdx="4" presStyleCnt="5">
        <dgm:presLayoutVars>
          <dgm:bulletEnabled val="1"/>
        </dgm:presLayoutVars>
      </dgm:prSet>
      <dgm:spPr/>
    </dgm:pt>
  </dgm:ptLst>
  <dgm:cxnLst>
    <dgm:cxn modelId="{A04EE106-109F-4AAA-BF3F-14861E762709}" type="presOf" srcId="{52A3690A-CD15-4D6C-818C-28FCE48C2D38}" destId="{DF62B1C9-7375-4B1C-9109-D7D3E3DD8DE4}" srcOrd="0" destOrd="0" presId="urn:microsoft.com/office/officeart/2005/8/layout/target2"/>
    <dgm:cxn modelId="{4C497A07-12F0-4AFD-9395-00B1F887D19A}" type="presOf" srcId="{98673AE2-9E8C-4968-9ABB-686CDA572F8B}" destId="{A2A11253-B117-457E-B5D5-60A6F27BFE47}" srcOrd="0" destOrd="0" presId="urn:microsoft.com/office/officeart/2005/8/layout/target2"/>
    <dgm:cxn modelId="{3663F80E-FB4C-48EA-9594-D4CF797A186D}" srcId="{188F4D21-AC65-45FB-92BE-5582A27C67D8}" destId="{072E259C-9316-47C3-B030-71DC10B23872}" srcOrd="1" destOrd="0" parTransId="{79123C04-2155-4469-8784-AB780BCFFACF}" sibTransId="{B10AC9BE-668B-46CC-A604-75BF46FAE822}"/>
    <dgm:cxn modelId="{3337C314-BC2C-4125-B916-8C7849E29E5D}" srcId="{73CA6A07-0F20-4A48-980D-3EBB2337B07C}" destId="{188F4D21-AC65-45FB-92BE-5582A27C67D8}" srcOrd="2" destOrd="0" parTransId="{B11583AA-D597-4A1B-B3DF-3484D724C8A0}" sibTransId="{48C724AF-9026-440F-A3E3-5F657C45FC98}"/>
    <dgm:cxn modelId="{83DF5919-C8D8-494A-8895-E149140C41AF}" type="presOf" srcId="{BA890595-34A8-4903-AEC6-A8B70C7D89FE}" destId="{DBF357FF-9C71-4B43-AB34-6C974ADC6E82}" srcOrd="0" destOrd="0" presId="urn:microsoft.com/office/officeart/2005/8/layout/target2"/>
    <dgm:cxn modelId="{7EAF3F20-EF47-455D-B70F-1EDAEAC3ECA1}" srcId="{188F4D21-AC65-45FB-92BE-5582A27C67D8}" destId="{7FC85F5A-D931-4678-9FF7-421875EAA3D9}" srcOrd="2" destOrd="0" parTransId="{FA5B9B1D-0FBD-4D7B-B048-B1EA0C420848}" sibTransId="{36E5E734-942B-480E-B7B4-DAA5077E9354}"/>
    <dgm:cxn modelId="{DB5A542D-5205-49B5-A917-158B16487B9B}" srcId="{188F4D21-AC65-45FB-92BE-5582A27C67D8}" destId="{1852FEEB-883B-488A-852D-D971703B60F6}" srcOrd="0" destOrd="0" parTransId="{0CE88708-5472-4DD6-A5DF-63844B0F398E}" sibTransId="{8B752B87-A091-44A3-A85D-A400975A249E}"/>
    <dgm:cxn modelId="{7E410F3E-6726-4684-B934-4F8707D33161}" type="presOf" srcId="{1852FEEB-883B-488A-852D-D971703B60F6}" destId="{9504FEF4-3938-443B-A39C-A6B99D777E2B}" srcOrd="0" destOrd="0" presId="urn:microsoft.com/office/officeart/2005/8/layout/target2"/>
    <dgm:cxn modelId="{83FA435E-F37A-43CB-8D56-554227F70699}" srcId="{73CA6A07-0F20-4A48-980D-3EBB2337B07C}" destId="{52A3690A-CD15-4D6C-818C-28FCE48C2D38}" srcOrd="0" destOrd="0" parTransId="{03B7748A-3582-492B-BD48-D976151730E2}" sibTransId="{093475E0-BAAB-4996-B2D6-30A8F35E72B1}"/>
    <dgm:cxn modelId="{610F7143-29D6-40C4-94DD-7C5C2C2DA603}" srcId="{73CA6A07-0F20-4A48-980D-3EBB2337B07C}" destId="{BA890595-34A8-4903-AEC6-A8B70C7D89FE}" srcOrd="1" destOrd="0" parTransId="{4E56248C-9DD2-4BA4-8195-93395603A9E8}" sibTransId="{6A620EE3-DD6F-4C4A-ABF1-92825DB51C1A}"/>
    <dgm:cxn modelId="{CF1C9B87-C6E2-460B-9881-4E13AAD8DCF4}" type="presOf" srcId="{73CA6A07-0F20-4A48-980D-3EBB2337B07C}" destId="{DC14731E-4FD8-4476-BF97-29F6776013CF}" srcOrd="0" destOrd="0" presId="urn:microsoft.com/office/officeart/2005/8/layout/target2"/>
    <dgm:cxn modelId="{10EF2C9B-8AB5-4B75-BA01-A3BFAA426680}" srcId="{BA890595-34A8-4903-AEC6-A8B70C7D89FE}" destId="{C8431B47-58CA-478C-BFDB-5F2705680860}" srcOrd="0" destOrd="0" parTransId="{E89ABA35-B077-4CE8-BD61-B161A54EC794}" sibTransId="{9724689D-4E66-438E-A8EB-593D9F68E1A3}"/>
    <dgm:cxn modelId="{94B2DEA5-5753-4798-8E9C-7B5CA6095E7E}" type="presOf" srcId="{C8431B47-58CA-478C-BFDB-5F2705680860}" destId="{EACA32EC-642F-4370-9EB1-854B6A8226D2}" srcOrd="0" destOrd="0" presId="urn:microsoft.com/office/officeart/2005/8/layout/target2"/>
    <dgm:cxn modelId="{8EC64DBF-24FF-4E00-AF58-91E465DA21AF}" type="presOf" srcId="{7FC85F5A-D931-4678-9FF7-421875EAA3D9}" destId="{9AB474D9-0CB5-4BDA-A11B-8A11515DF0D0}" srcOrd="0" destOrd="0" presId="urn:microsoft.com/office/officeart/2005/8/layout/target2"/>
    <dgm:cxn modelId="{BD92F6C0-3B8A-4CCB-9F26-D5C33E29108B}" type="presOf" srcId="{072E259C-9316-47C3-B030-71DC10B23872}" destId="{4CA1C0F6-68E7-4808-8445-59FE5365B9D8}" srcOrd="0" destOrd="0" presId="urn:microsoft.com/office/officeart/2005/8/layout/target2"/>
    <dgm:cxn modelId="{0C1FA5E9-5F35-4794-B704-63768491285D}" type="presOf" srcId="{188F4D21-AC65-45FB-92BE-5582A27C67D8}" destId="{ED0DDFEC-55A0-42A5-932B-C7939A54A7CC}" srcOrd="0" destOrd="0" presId="urn:microsoft.com/office/officeart/2005/8/layout/target2"/>
    <dgm:cxn modelId="{03016BFD-5D20-4F07-B6BD-356236BA504E}" srcId="{52A3690A-CD15-4D6C-818C-28FCE48C2D38}" destId="{98673AE2-9E8C-4968-9ABB-686CDA572F8B}" srcOrd="0" destOrd="0" parTransId="{5B8C798B-15D8-42DC-B959-043EB2F88CED}" sibTransId="{8D53D9E2-0B26-4237-A9AA-9C1BAD8D1833}"/>
    <dgm:cxn modelId="{4B9E9225-DF27-47B0-AAE7-66BE2CE5D017}" type="presParOf" srcId="{DC14731E-4FD8-4476-BF97-29F6776013CF}" destId="{D3D7B15C-39C8-4F9B-B5E2-AA5171AE51C1}" srcOrd="0" destOrd="0" presId="urn:microsoft.com/office/officeart/2005/8/layout/target2"/>
    <dgm:cxn modelId="{1F96A32B-C09A-4DD7-87E6-188D7E9DA052}" type="presParOf" srcId="{D3D7B15C-39C8-4F9B-B5E2-AA5171AE51C1}" destId="{DF62B1C9-7375-4B1C-9109-D7D3E3DD8DE4}" srcOrd="0" destOrd="0" presId="urn:microsoft.com/office/officeart/2005/8/layout/target2"/>
    <dgm:cxn modelId="{C77538AC-5DC9-43BA-84AA-026FCD535B08}" type="presParOf" srcId="{D3D7B15C-39C8-4F9B-B5E2-AA5171AE51C1}" destId="{7935CA5E-40BD-4D16-914D-C924053385EF}" srcOrd="1" destOrd="0" presId="urn:microsoft.com/office/officeart/2005/8/layout/target2"/>
    <dgm:cxn modelId="{F18162A4-B5A6-4359-8B00-C3B0C140480E}" type="presParOf" srcId="{7935CA5E-40BD-4D16-914D-C924053385EF}" destId="{A2A11253-B117-457E-B5D5-60A6F27BFE47}" srcOrd="0" destOrd="0" presId="urn:microsoft.com/office/officeart/2005/8/layout/target2"/>
    <dgm:cxn modelId="{1C9700BC-852E-461E-A45D-50D227637956}" type="presParOf" srcId="{DC14731E-4FD8-4476-BF97-29F6776013CF}" destId="{C02A1EC8-63BA-42FC-A529-FFDCC0C6F769}" srcOrd="1" destOrd="0" presId="urn:microsoft.com/office/officeart/2005/8/layout/target2"/>
    <dgm:cxn modelId="{05440C87-FDD4-4D2E-BD52-FCE8982D4414}" type="presParOf" srcId="{C02A1EC8-63BA-42FC-A529-FFDCC0C6F769}" destId="{DBF357FF-9C71-4B43-AB34-6C974ADC6E82}" srcOrd="0" destOrd="0" presId="urn:microsoft.com/office/officeart/2005/8/layout/target2"/>
    <dgm:cxn modelId="{A73C0471-4074-4513-AE7D-687681BE1414}" type="presParOf" srcId="{C02A1EC8-63BA-42FC-A529-FFDCC0C6F769}" destId="{F2EABC66-471A-4A21-8BC3-14BFBEC7C3E4}" srcOrd="1" destOrd="0" presId="urn:microsoft.com/office/officeart/2005/8/layout/target2"/>
    <dgm:cxn modelId="{BCC66D84-8D68-4084-B393-8425D6294B92}" type="presParOf" srcId="{F2EABC66-471A-4A21-8BC3-14BFBEC7C3E4}" destId="{EACA32EC-642F-4370-9EB1-854B6A8226D2}" srcOrd="0" destOrd="0" presId="urn:microsoft.com/office/officeart/2005/8/layout/target2"/>
    <dgm:cxn modelId="{421DEC6C-DB12-42D2-A71B-78A2264A0B89}" type="presParOf" srcId="{DC14731E-4FD8-4476-BF97-29F6776013CF}" destId="{19EA29AA-9309-4EC3-A611-B45643E460BE}" srcOrd="2" destOrd="0" presId="urn:microsoft.com/office/officeart/2005/8/layout/target2"/>
    <dgm:cxn modelId="{8E545C9A-41DE-4ABA-A0AE-3F173F55AF5D}" type="presParOf" srcId="{19EA29AA-9309-4EC3-A611-B45643E460BE}" destId="{ED0DDFEC-55A0-42A5-932B-C7939A54A7CC}" srcOrd="0" destOrd="0" presId="urn:microsoft.com/office/officeart/2005/8/layout/target2"/>
    <dgm:cxn modelId="{C67684B4-0210-4D0B-A3A2-B1B556BB2F67}" type="presParOf" srcId="{19EA29AA-9309-4EC3-A611-B45643E460BE}" destId="{468D71ED-480F-425B-9546-D9CC2255434B}" srcOrd="1" destOrd="0" presId="urn:microsoft.com/office/officeart/2005/8/layout/target2"/>
    <dgm:cxn modelId="{79F0C3FD-E6D4-4DE9-A13C-1A3394DEC6DC}" type="presParOf" srcId="{468D71ED-480F-425B-9546-D9CC2255434B}" destId="{9504FEF4-3938-443B-A39C-A6B99D777E2B}" srcOrd="0" destOrd="0" presId="urn:microsoft.com/office/officeart/2005/8/layout/target2"/>
    <dgm:cxn modelId="{B28302CB-7C69-4BFF-8E79-4904E0A4446A}" type="presParOf" srcId="{468D71ED-480F-425B-9546-D9CC2255434B}" destId="{8657BE22-0392-461D-B88C-2FDF17BC806A}" srcOrd="1" destOrd="0" presId="urn:microsoft.com/office/officeart/2005/8/layout/target2"/>
    <dgm:cxn modelId="{461CDF3F-A704-4526-95EC-7F51F02449F7}" type="presParOf" srcId="{468D71ED-480F-425B-9546-D9CC2255434B}" destId="{4CA1C0F6-68E7-4808-8445-59FE5365B9D8}" srcOrd="2" destOrd="0" presId="urn:microsoft.com/office/officeart/2005/8/layout/target2"/>
    <dgm:cxn modelId="{756603C5-B966-4DE1-91D9-F8EC1133AFE4}" type="presParOf" srcId="{468D71ED-480F-425B-9546-D9CC2255434B}" destId="{D4925C39-EA44-46B2-B207-FD0E2E800A0D}" srcOrd="3" destOrd="0" presId="urn:microsoft.com/office/officeart/2005/8/layout/target2"/>
    <dgm:cxn modelId="{C599333B-6464-4106-BDFC-C41FD488DE49}" type="presParOf" srcId="{468D71ED-480F-425B-9546-D9CC2255434B}" destId="{9AB474D9-0CB5-4BDA-A11B-8A11515DF0D0}"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72CBE-A93D-4920-8A66-42F410D1B867}"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C86B37D-027B-4CB1-ADD2-16EC39A26715}">
      <dgm:prSet custT="1"/>
      <dgm:spPr/>
      <dgm:t>
        <a:bodyPr/>
        <a:lstStyle/>
        <a:p>
          <a:pPr>
            <a:defRPr cap="all"/>
          </a:pPr>
          <a:r>
            <a:rPr lang="en-US" sz="2000" b="1" dirty="0"/>
            <a:t>1. Establish legal structure</a:t>
          </a:r>
        </a:p>
        <a:p>
          <a:pPr>
            <a:defRPr cap="all"/>
          </a:pPr>
          <a:endParaRPr lang="en-US" sz="1100" dirty="0"/>
        </a:p>
        <a:p>
          <a:pPr>
            <a:defRPr cap="all"/>
          </a:pPr>
          <a:r>
            <a:rPr lang="en-US" sz="1100" dirty="0"/>
            <a:t>1. Voluntary association</a:t>
          </a:r>
        </a:p>
        <a:p>
          <a:pPr>
            <a:defRPr cap="all"/>
          </a:pPr>
          <a:r>
            <a:rPr lang="en-US" sz="1100" dirty="0"/>
            <a:t>2. Charitable trust</a:t>
          </a:r>
        </a:p>
        <a:p>
          <a:pPr>
            <a:defRPr cap="all"/>
          </a:pPr>
          <a:r>
            <a:rPr lang="en-US" sz="1100" dirty="0"/>
            <a:t>3. </a:t>
          </a:r>
          <a:r>
            <a:rPr lang="en-US" sz="1100" dirty="0" err="1"/>
            <a:t>npc</a:t>
          </a:r>
          <a:r>
            <a:rPr lang="en-US" sz="1100" dirty="0"/>
            <a:t> </a:t>
          </a:r>
        </a:p>
      </dgm:t>
    </dgm:pt>
    <dgm:pt modelId="{26969649-EEA9-42F0-A0E6-6DA3B0DE1C92}" type="parTrans" cxnId="{1C51FB05-6E9D-4AAC-9BF4-57A5FD2BA784}">
      <dgm:prSet/>
      <dgm:spPr/>
      <dgm:t>
        <a:bodyPr/>
        <a:lstStyle/>
        <a:p>
          <a:endParaRPr lang="en-US"/>
        </a:p>
      </dgm:t>
    </dgm:pt>
    <dgm:pt modelId="{D13F97F4-ABC4-4637-828D-621013F7049A}" type="sibTrans" cxnId="{1C51FB05-6E9D-4AAC-9BF4-57A5FD2BA784}">
      <dgm:prSet/>
      <dgm:spPr/>
      <dgm:t>
        <a:bodyPr/>
        <a:lstStyle/>
        <a:p>
          <a:endParaRPr lang="en-US"/>
        </a:p>
      </dgm:t>
    </dgm:pt>
    <dgm:pt modelId="{F33BF1BE-4A5E-421D-9096-E3BC3C4DAEE5}">
      <dgm:prSet custT="1"/>
      <dgm:spPr/>
      <dgm:t>
        <a:bodyPr/>
        <a:lstStyle/>
        <a:p>
          <a:pPr>
            <a:defRPr cap="all"/>
          </a:pPr>
          <a:r>
            <a:rPr lang="en-US" sz="1100" dirty="0"/>
            <a:t>2. Make sure </a:t>
          </a:r>
          <a:r>
            <a:rPr lang="en-US" sz="2000" b="1" dirty="0"/>
            <a:t>founding document </a:t>
          </a:r>
          <a:r>
            <a:rPr lang="en-US" sz="1100" dirty="0"/>
            <a:t>(</a:t>
          </a:r>
          <a:r>
            <a:rPr lang="en-US" sz="1100" dirty="0" err="1"/>
            <a:t>eg</a:t>
          </a:r>
          <a:r>
            <a:rPr lang="en-US" sz="1100" dirty="0"/>
            <a:t> MOI) include provisions which will satisfy requirements  of </a:t>
          </a:r>
        </a:p>
        <a:p>
          <a:pPr>
            <a:defRPr cap="all"/>
          </a:pPr>
          <a:r>
            <a:rPr lang="en-US" sz="1100" dirty="0"/>
            <a:t>the NPO </a:t>
          </a:r>
          <a:r>
            <a:rPr lang="en-US" sz="1100" dirty="0" err="1"/>
            <a:t>ACt</a:t>
          </a:r>
          <a:r>
            <a:rPr lang="en-US" sz="1100" dirty="0"/>
            <a:t>.</a:t>
          </a:r>
        </a:p>
      </dgm:t>
    </dgm:pt>
    <dgm:pt modelId="{A2FD6420-0780-46B6-9059-4DDBEEB22681}" type="parTrans" cxnId="{2E137322-36E3-49A5-8204-C51E7EAA161F}">
      <dgm:prSet/>
      <dgm:spPr/>
      <dgm:t>
        <a:bodyPr/>
        <a:lstStyle/>
        <a:p>
          <a:endParaRPr lang="en-US"/>
        </a:p>
      </dgm:t>
    </dgm:pt>
    <dgm:pt modelId="{3B88D9E7-752E-45BF-9890-95E799DEF5C5}" type="sibTrans" cxnId="{2E137322-36E3-49A5-8204-C51E7EAA161F}">
      <dgm:prSet/>
      <dgm:spPr/>
      <dgm:t>
        <a:bodyPr/>
        <a:lstStyle/>
        <a:p>
          <a:endParaRPr lang="en-US"/>
        </a:p>
      </dgm:t>
    </dgm:pt>
    <dgm:pt modelId="{2FFDF648-47B4-4F5B-9ABD-148A0442F748}">
      <dgm:prSet custT="1"/>
      <dgm:spPr/>
      <dgm:t>
        <a:bodyPr/>
        <a:lstStyle/>
        <a:p>
          <a:pPr>
            <a:defRPr cap="all"/>
          </a:pPr>
          <a:r>
            <a:rPr lang="en-US" sz="1100" dirty="0"/>
            <a:t>3. </a:t>
          </a:r>
          <a:r>
            <a:rPr lang="en-US" sz="2000" b="1" dirty="0"/>
            <a:t>Apply manually or online </a:t>
          </a:r>
          <a:r>
            <a:rPr lang="en-US" sz="1100" dirty="0"/>
            <a:t>to The NPO Directorate which falls under the Department if Welfare and Social Development based in Pretoria.</a:t>
          </a:r>
        </a:p>
      </dgm:t>
    </dgm:pt>
    <dgm:pt modelId="{FAE55025-60A6-4437-A3A4-619DB532A7CF}" type="parTrans" cxnId="{7D32BEA3-019D-4B34-8038-8836907E1B8B}">
      <dgm:prSet/>
      <dgm:spPr/>
      <dgm:t>
        <a:bodyPr/>
        <a:lstStyle/>
        <a:p>
          <a:endParaRPr lang="en-US"/>
        </a:p>
      </dgm:t>
    </dgm:pt>
    <dgm:pt modelId="{F7B280DF-FFB0-4998-8E9A-DF701B9A6550}" type="sibTrans" cxnId="{7D32BEA3-019D-4B34-8038-8836907E1B8B}">
      <dgm:prSet/>
      <dgm:spPr/>
      <dgm:t>
        <a:bodyPr/>
        <a:lstStyle/>
        <a:p>
          <a:endParaRPr lang="en-US"/>
        </a:p>
      </dgm:t>
    </dgm:pt>
    <dgm:pt modelId="{F9AECE33-C5C2-4D0D-8256-E78F6E79A35A}">
      <dgm:prSet custT="1"/>
      <dgm:spPr/>
      <dgm:t>
        <a:bodyPr/>
        <a:lstStyle/>
        <a:p>
          <a:pPr>
            <a:defRPr cap="all"/>
          </a:pPr>
          <a:r>
            <a:rPr lang="en-US" sz="1100" dirty="0"/>
            <a:t>4. It could take 2-3 months to receive your </a:t>
          </a:r>
          <a:r>
            <a:rPr lang="en-US" sz="2000" b="1" dirty="0"/>
            <a:t>NPO number </a:t>
          </a:r>
          <a:r>
            <a:rPr lang="en-US" sz="1100" b="0" dirty="0"/>
            <a:t>and further 2-3 months to obtain your </a:t>
          </a:r>
          <a:r>
            <a:rPr lang="en-US" sz="2400" b="1" dirty="0"/>
            <a:t>certificate </a:t>
          </a:r>
        </a:p>
        <a:p>
          <a:pPr>
            <a:defRPr cap="all"/>
          </a:pPr>
          <a:r>
            <a:rPr lang="en-US" sz="1100" dirty="0"/>
            <a:t>of NPO registration.</a:t>
          </a:r>
        </a:p>
      </dgm:t>
    </dgm:pt>
    <dgm:pt modelId="{2D192D78-580C-4E6B-8D12-44DCD9EBFE7E}" type="parTrans" cxnId="{B28B3166-B5D3-4E77-8AE8-0B8D9C79B18D}">
      <dgm:prSet/>
      <dgm:spPr/>
      <dgm:t>
        <a:bodyPr/>
        <a:lstStyle/>
        <a:p>
          <a:endParaRPr lang="en-US"/>
        </a:p>
      </dgm:t>
    </dgm:pt>
    <dgm:pt modelId="{B6AE902F-F7CB-411E-BC44-2D32D2BC10BA}" type="sibTrans" cxnId="{B28B3166-B5D3-4E77-8AE8-0B8D9C79B18D}">
      <dgm:prSet/>
      <dgm:spPr/>
      <dgm:t>
        <a:bodyPr/>
        <a:lstStyle/>
        <a:p>
          <a:endParaRPr lang="en-US"/>
        </a:p>
      </dgm:t>
    </dgm:pt>
    <dgm:pt modelId="{9EE57DEE-E55B-4D3A-8215-DD956C96D173}">
      <dgm:prSet custT="1"/>
      <dgm:spPr/>
      <dgm:t>
        <a:bodyPr/>
        <a:lstStyle/>
        <a:p>
          <a:pPr>
            <a:defRPr cap="all"/>
          </a:pPr>
          <a:r>
            <a:rPr lang="en-US" sz="1100" dirty="0"/>
            <a:t>5. To maintain your NPO registration status, you must </a:t>
          </a:r>
          <a:r>
            <a:rPr lang="en-US" sz="2000" b="1" dirty="0"/>
            <a:t>submit annual returns</a:t>
          </a:r>
          <a:r>
            <a:rPr lang="en-US" sz="1200" b="1" dirty="0"/>
            <a:t> </a:t>
          </a:r>
          <a:r>
            <a:rPr lang="en-US" sz="1100" dirty="0"/>
            <a:t>to the NPO Directorate, which include a financial and narrative report.</a:t>
          </a:r>
        </a:p>
      </dgm:t>
    </dgm:pt>
    <dgm:pt modelId="{5FE569C3-A898-4C4C-B70D-D417680D066D}" type="parTrans" cxnId="{0E9D9E0C-00B8-4484-A270-4E77AEA7BD1C}">
      <dgm:prSet/>
      <dgm:spPr/>
      <dgm:t>
        <a:bodyPr/>
        <a:lstStyle/>
        <a:p>
          <a:endParaRPr lang="en-US"/>
        </a:p>
      </dgm:t>
    </dgm:pt>
    <dgm:pt modelId="{D0CA68BA-3539-4DB4-B2D6-990049C6301A}" type="sibTrans" cxnId="{0E9D9E0C-00B8-4484-A270-4E77AEA7BD1C}">
      <dgm:prSet/>
      <dgm:spPr/>
      <dgm:t>
        <a:bodyPr/>
        <a:lstStyle/>
        <a:p>
          <a:endParaRPr lang="en-US"/>
        </a:p>
      </dgm:t>
    </dgm:pt>
    <dgm:pt modelId="{45D676FC-A014-4468-8340-525A2322DC4D}" type="pres">
      <dgm:prSet presAssocID="{30372CBE-A93D-4920-8A66-42F410D1B867}" presName="root" presStyleCnt="0">
        <dgm:presLayoutVars>
          <dgm:dir/>
          <dgm:resizeHandles val="exact"/>
        </dgm:presLayoutVars>
      </dgm:prSet>
      <dgm:spPr/>
    </dgm:pt>
    <dgm:pt modelId="{529A28D0-16B9-49BB-BE53-D49D5A727289}" type="pres">
      <dgm:prSet presAssocID="{1C86B37D-027B-4CB1-ADD2-16EC39A26715}" presName="compNode" presStyleCnt="0"/>
      <dgm:spPr/>
    </dgm:pt>
    <dgm:pt modelId="{4CF9005F-0141-41DB-BECB-BA20BF5A886D}" type="pres">
      <dgm:prSet presAssocID="{1C86B37D-027B-4CB1-ADD2-16EC39A26715}" presName="iconBgRect" presStyleLbl="bgShp" presStyleIdx="0" presStyleCnt="5"/>
      <dgm:spPr>
        <a:prstGeom prst="round2DiagRect">
          <a:avLst>
            <a:gd name="adj1" fmla="val 29727"/>
            <a:gd name="adj2" fmla="val 0"/>
          </a:avLst>
        </a:prstGeom>
      </dgm:spPr>
    </dgm:pt>
    <dgm:pt modelId="{8A5D27CA-88A6-4C14-BCBB-0647435F2FE9}" type="pres">
      <dgm:prSet presAssocID="{1C86B37D-027B-4CB1-ADD2-16EC39A267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79F64CF-2895-40AF-AAE7-71A0C4293BEE}" type="pres">
      <dgm:prSet presAssocID="{1C86B37D-027B-4CB1-ADD2-16EC39A26715}" presName="spaceRect" presStyleCnt="0"/>
      <dgm:spPr/>
    </dgm:pt>
    <dgm:pt modelId="{11AACFB4-357A-41BB-BCA8-6DF5E798FB55}" type="pres">
      <dgm:prSet presAssocID="{1C86B37D-027B-4CB1-ADD2-16EC39A26715}" presName="textRect" presStyleLbl="revTx" presStyleIdx="0" presStyleCnt="5" custScaleX="114200">
        <dgm:presLayoutVars>
          <dgm:chMax val="1"/>
          <dgm:chPref val="1"/>
        </dgm:presLayoutVars>
      </dgm:prSet>
      <dgm:spPr/>
    </dgm:pt>
    <dgm:pt modelId="{D9BA6F4F-1BB6-4E32-8292-3ADDD73B272E}" type="pres">
      <dgm:prSet presAssocID="{D13F97F4-ABC4-4637-828D-621013F7049A}" presName="sibTrans" presStyleCnt="0"/>
      <dgm:spPr/>
    </dgm:pt>
    <dgm:pt modelId="{732A62DF-017C-4E6E-83FC-A718D042FB16}" type="pres">
      <dgm:prSet presAssocID="{F33BF1BE-4A5E-421D-9096-E3BC3C4DAEE5}" presName="compNode" presStyleCnt="0"/>
      <dgm:spPr/>
    </dgm:pt>
    <dgm:pt modelId="{E0215B0C-5FC3-4E36-A2B5-7C6655542A41}" type="pres">
      <dgm:prSet presAssocID="{F33BF1BE-4A5E-421D-9096-E3BC3C4DAEE5}" presName="iconBgRect" presStyleLbl="bgShp" presStyleIdx="1" presStyleCnt="5"/>
      <dgm:spPr>
        <a:prstGeom prst="round2DiagRect">
          <a:avLst>
            <a:gd name="adj1" fmla="val 29727"/>
            <a:gd name="adj2" fmla="val 0"/>
          </a:avLst>
        </a:prstGeom>
      </dgm:spPr>
    </dgm:pt>
    <dgm:pt modelId="{B4EAE940-1DCC-482C-BB32-D18F562657CB}" type="pres">
      <dgm:prSet presAssocID="{F33BF1BE-4A5E-421D-9096-E3BC3C4DAEE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AC84D942-C362-4FB1-95BC-06E29FF62E8A}" type="pres">
      <dgm:prSet presAssocID="{F33BF1BE-4A5E-421D-9096-E3BC3C4DAEE5}" presName="spaceRect" presStyleCnt="0"/>
      <dgm:spPr/>
    </dgm:pt>
    <dgm:pt modelId="{92FFD372-AB46-4D08-AC68-E3D44553B1EF}" type="pres">
      <dgm:prSet presAssocID="{F33BF1BE-4A5E-421D-9096-E3BC3C4DAEE5}" presName="textRect" presStyleLbl="revTx" presStyleIdx="1" presStyleCnt="5">
        <dgm:presLayoutVars>
          <dgm:chMax val="1"/>
          <dgm:chPref val="1"/>
        </dgm:presLayoutVars>
      </dgm:prSet>
      <dgm:spPr/>
    </dgm:pt>
    <dgm:pt modelId="{B6AB9B3B-E6A7-412D-92BF-492BBEDD30CD}" type="pres">
      <dgm:prSet presAssocID="{3B88D9E7-752E-45BF-9890-95E799DEF5C5}" presName="sibTrans" presStyleCnt="0"/>
      <dgm:spPr/>
    </dgm:pt>
    <dgm:pt modelId="{9DC9D658-0235-43DD-98BC-981AEC25662E}" type="pres">
      <dgm:prSet presAssocID="{2FFDF648-47B4-4F5B-9ABD-148A0442F748}" presName="compNode" presStyleCnt="0"/>
      <dgm:spPr/>
    </dgm:pt>
    <dgm:pt modelId="{226AC66B-7F98-4EE4-90AE-A9EBB7C0CEC0}" type="pres">
      <dgm:prSet presAssocID="{2FFDF648-47B4-4F5B-9ABD-148A0442F748}" presName="iconBgRect" presStyleLbl="bgShp" presStyleIdx="2" presStyleCnt="5"/>
      <dgm:spPr>
        <a:prstGeom prst="round2DiagRect">
          <a:avLst>
            <a:gd name="adj1" fmla="val 29727"/>
            <a:gd name="adj2" fmla="val 0"/>
          </a:avLst>
        </a:prstGeom>
      </dgm:spPr>
    </dgm:pt>
    <dgm:pt modelId="{B23B5EDE-7B59-4ECA-8660-B68CB07295A8}" type="pres">
      <dgm:prSet presAssocID="{2FFDF648-47B4-4F5B-9ABD-148A0442F7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4F92B1B-366C-445D-9B98-C53703C71D0B}" type="pres">
      <dgm:prSet presAssocID="{2FFDF648-47B4-4F5B-9ABD-148A0442F748}" presName="spaceRect" presStyleCnt="0"/>
      <dgm:spPr/>
    </dgm:pt>
    <dgm:pt modelId="{1265C868-06DC-4FE5-ABB9-1E724A78FDAF}" type="pres">
      <dgm:prSet presAssocID="{2FFDF648-47B4-4F5B-9ABD-148A0442F748}" presName="textRect" presStyleLbl="revTx" presStyleIdx="2" presStyleCnt="5">
        <dgm:presLayoutVars>
          <dgm:chMax val="1"/>
          <dgm:chPref val="1"/>
        </dgm:presLayoutVars>
      </dgm:prSet>
      <dgm:spPr/>
    </dgm:pt>
    <dgm:pt modelId="{5B2074FE-06CE-4FCC-9654-EFA3EAC6CAC3}" type="pres">
      <dgm:prSet presAssocID="{F7B280DF-FFB0-4998-8E9A-DF701B9A6550}" presName="sibTrans" presStyleCnt="0"/>
      <dgm:spPr/>
    </dgm:pt>
    <dgm:pt modelId="{34DE2232-2F69-4532-ADA2-C66987DAEA80}" type="pres">
      <dgm:prSet presAssocID="{F9AECE33-C5C2-4D0D-8256-E78F6E79A35A}" presName="compNode" presStyleCnt="0"/>
      <dgm:spPr/>
    </dgm:pt>
    <dgm:pt modelId="{508B5DE1-B68A-4A56-9E10-05D03381F38C}" type="pres">
      <dgm:prSet presAssocID="{F9AECE33-C5C2-4D0D-8256-E78F6E79A35A}" presName="iconBgRect" presStyleLbl="bgShp" presStyleIdx="3" presStyleCnt="5"/>
      <dgm:spPr>
        <a:prstGeom prst="round2DiagRect">
          <a:avLst>
            <a:gd name="adj1" fmla="val 29727"/>
            <a:gd name="adj2" fmla="val 0"/>
          </a:avLst>
        </a:prstGeom>
      </dgm:spPr>
    </dgm:pt>
    <dgm:pt modelId="{80E78BF8-0FA7-49A5-B23E-6FE5A5AE183D}" type="pres">
      <dgm:prSet presAssocID="{F9AECE33-C5C2-4D0D-8256-E78F6E79A3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E7CE5FF8-08B6-491D-B6BD-3F89634FCFEC}" type="pres">
      <dgm:prSet presAssocID="{F9AECE33-C5C2-4D0D-8256-E78F6E79A35A}" presName="spaceRect" presStyleCnt="0"/>
      <dgm:spPr/>
    </dgm:pt>
    <dgm:pt modelId="{7F37CCE1-3D49-4074-B676-CA017E4A4124}" type="pres">
      <dgm:prSet presAssocID="{F9AECE33-C5C2-4D0D-8256-E78F6E79A35A}" presName="textRect" presStyleLbl="revTx" presStyleIdx="3" presStyleCnt="5">
        <dgm:presLayoutVars>
          <dgm:chMax val="1"/>
          <dgm:chPref val="1"/>
        </dgm:presLayoutVars>
      </dgm:prSet>
      <dgm:spPr/>
    </dgm:pt>
    <dgm:pt modelId="{A6AF31FA-CBB8-4400-A7EA-7272C464A309}" type="pres">
      <dgm:prSet presAssocID="{B6AE902F-F7CB-411E-BC44-2D32D2BC10BA}" presName="sibTrans" presStyleCnt="0"/>
      <dgm:spPr/>
    </dgm:pt>
    <dgm:pt modelId="{4E6B90B2-4AF8-4095-969C-30F65B1F7836}" type="pres">
      <dgm:prSet presAssocID="{9EE57DEE-E55B-4D3A-8215-DD956C96D173}" presName="compNode" presStyleCnt="0"/>
      <dgm:spPr/>
    </dgm:pt>
    <dgm:pt modelId="{CE504510-2577-4B47-839D-C5FB9EB7A016}" type="pres">
      <dgm:prSet presAssocID="{9EE57DEE-E55B-4D3A-8215-DD956C96D173}" presName="iconBgRect" presStyleLbl="bgShp" presStyleIdx="4" presStyleCnt="5"/>
      <dgm:spPr>
        <a:prstGeom prst="round2DiagRect">
          <a:avLst>
            <a:gd name="adj1" fmla="val 29727"/>
            <a:gd name="adj2" fmla="val 0"/>
          </a:avLst>
        </a:prstGeom>
      </dgm:spPr>
    </dgm:pt>
    <dgm:pt modelId="{CFB32BE1-36FC-4CB4-A3EF-59D9E908DB63}" type="pres">
      <dgm:prSet presAssocID="{9EE57DEE-E55B-4D3A-8215-DD956C96D17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a:ext>
      </dgm:extLst>
    </dgm:pt>
    <dgm:pt modelId="{3901BA77-B410-412E-8953-E1006D4F8776}" type="pres">
      <dgm:prSet presAssocID="{9EE57DEE-E55B-4D3A-8215-DD956C96D173}" presName="spaceRect" presStyleCnt="0"/>
      <dgm:spPr/>
    </dgm:pt>
    <dgm:pt modelId="{520A79F9-8DA3-452D-9714-26D761FC86B0}" type="pres">
      <dgm:prSet presAssocID="{9EE57DEE-E55B-4D3A-8215-DD956C96D173}" presName="textRect" presStyleLbl="revTx" presStyleIdx="4" presStyleCnt="5" custScaleX="132184">
        <dgm:presLayoutVars>
          <dgm:chMax val="1"/>
          <dgm:chPref val="1"/>
        </dgm:presLayoutVars>
      </dgm:prSet>
      <dgm:spPr/>
    </dgm:pt>
  </dgm:ptLst>
  <dgm:cxnLst>
    <dgm:cxn modelId="{1C51FB05-6E9D-4AAC-9BF4-57A5FD2BA784}" srcId="{30372CBE-A93D-4920-8A66-42F410D1B867}" destId="{1C86B37D-027B-4CB1-ADD2-16EC39A26715}" srcOrd="0" destOrd="0" parTransId="{26969649-EEA9-42F0-A0E6-6DA3B0DE1C92}" sibTransId="{D13F97F4-ABC4-4637-828D-621013F7049A}"/>
    <dgm:cxn modelId="{0E9D9E0C-00B8-4484-A270-4E77AEA7BD1C}" srcId="{30372CBE-A93D-4920-8A66-42F410D1B867}" destId="{9EE57DEE-E55B-4D3A-8215-DD956C96D173}" srcOrd="4" destOrd="0" parTransId="{5FE569C3-A898-4C4C-B70D-D417680D066D}" sibTransId="{D0CA68BA-3539-4DB4-B2D6-990049C6301A}"/>
    <dgm:cxn modelId="{2E137322-36E3-49A5-8204-C51E7EAA161F}" srcId="{30372CBE-A93D-4920-8A66-42F410D1B867}" destId="{F33BF1BE-4A5E-421D-9096-E3BC3C4DAEE5}" srcOrd="1" destOrd="0" parTransId="{A2FD6420-0780-46B6-9059-4DDBEEB22681}" sibTransId="{3B88D9E7-752E-45BF-9890-95E799DEF5C5}"/>
    <dgm:cxn modelId="{84784F62-743B-488D-BE10-BD3357F27104}" type="presOf" srcId="{1C86B37D-027B-4CB1-ADD2-16EC39A26715}" destId="{11AACFB4-357A-41BB-BCA8-6DF5E798FB55}" srcOrd="0" destOrd="0" presId="urn:microsoft.com/office/officeart/2018/5/layout/IconLeafLabelList"/>
    <dgm:cxn modelId="{E8F71063-6336-40FA-9F2D-F9835F29B2DB}" type="presOf" srcId="{2FFDF648-47B4-4F5B-9ABD-148A0442F748}" destId="{1265C868-06DC-4FE5-ABB9-1E724A78FDAF}" srcOrd="0" destOrd="0" presId="urn:microsoft.com/office/officeart/2018/5/layout/IconLeafLabelList"/>
    <dgm:cxn modelId="{B28B3166-B5D3-4E77-8AE8-0B8D9C79B18D}" srcId="{30372CBE-A93D-4920-8A66-42F410D1B867}" destId="{F9AECE33-C5C2-4D0D-8256-E78F6E79A35A}" srcOrd="3" destOrd="0" parTransId="{2D192D78-580C-4E6B-8D12-44DCD9EBFE7E}" sibTransId="{B6AE902F-F7CB-411E-BC44-2D32D2BC10BA}"/>
    <dgm:cxn modelId="{D30EB18F-E35F-4758-B58F-E8E314D6D505}" type="presOf" srcId="{30372CBE-A93D-4920-8A66-42F410D1B867}" destId="{45D676FC-A014-4468-8340-525A2322DC4D}" srcOrd="0" destOrd="0" presId="urn:microsoft.com/office/officeart/2018/5/layout/IconLeafLabelList"/>
    <dgm:cxn modelId="{7D32BEA3-019D-4B34-8038-8836907E1B8B}" srcId="{30372CBE-A93D-4920-8A66-42F410D1B867}" destId="{2FFDF648-47B4-4F5B-9ABD-148A0442F748}" srcOrd="2" destOrd="0" parTransId="{FAE55025-60A6-4437-A3A4-619DB532A7CF}" sibTransId="{F7B280DF-FFB0-4998-8E9A-DF701B9A6550}"/>
    <dgm:cxn modelId="{7DDEE4BD-FF0D-4C01-B41F-C1B2FECAD529}" type="presOf" srcId="{F33BF1BE-4A5E-421D-9096-E3BC3C4DAEE5}" destId="{92FFD372-AB46-4D08-AC68-E3D44553B1EF}" srcOrd="0" destOrd="0" presId="urn:microsoft.com/office/officeart/2018/5/layout/IconLeafLabelList"/>
    <dgm:cxn modelId="{1752B0CD-6FD3-41D8-AE1C-36D145374B9F}" type="presOf" srcId="{F9AECE33-C5C2-4D0D-8256-E78F6E79A35A}" destId="{7F37CCE1-3D49-4074-B676-CA017E4A4124}" srcOrd="0" destOrd="0" presId="urn:microsoft.com/office/officeart/2018/5/layout/IconLeafLabelList"/>
    <dgm:cxn modelId="{69B720F2-8476-4892-B70F-20B4741E73CC}" type="presOf" srcId="{9EE57DEE-E55B-4D3A-8215-DD956C96D173}" destId="{520A79F9-8DA3-452D-9714-26D761FC86B0}" srcOrd="0" destOrd="0" presId="urn:microsoft.com/office/officeart/2018/5/layout/IconLeafLabelList"/>
    <dgm:cxn modelId="{19134D60-72DF-42E3-A34B-9DAFE7E8F396}" type="presParOf" srcId="{45D676FC-A014-4468-8340-525A2322DC4D}" destId="{529A28D0-16B9-49BB-BE53-D49D5A727289}" srcOrd="0" destOrd="0" presId="urn:microsoft.com/office/officeart/2018/5/layout/IconLeafLabelList"/>
    <dgm:cxn modelId="{911CE3A7-85D1-401C-BBC3-92A72A6D5F47}" type="presParOf" srcId="{529A28D0-16B9-49BB-BE53-D49D5A727289}" destId="{4CF9005F-0141-41DB-BECB-BA20BF5A886D}" srcOrd="0" destOrd="0" presId="urn:microsoft.com/office/officeart/2018/5/layout/IconLeafLabelList"/>
    <dgm:cxn modelId="{7992C383-70A3-4B53-AB88-C053057BE0AE}" type="presParOf" srcId="{529A28D0-16B9-49BB-BE53-D49D5A727289}" destId="{8A5D27CA-88A6-4C14-BCBB-0647435F2FE9}" srcOrd="1" destOrd="0" presId="urn:microsoft.com/office/officeart/2018/5/layout/IconLeafLabelList"/>
    <dgm:cxn modelId="{3058B01D-720A-4581-B64B-122DB1A02EE0}" type="presParOf" srcId="{529A28D0-16B9-49BB-BE53-D49D5A727289}" destId="{E79F64CF-2895-40AF-AAE7-71A0C4293BEE}" srcOrd="2" destOrd="0" presId="urn:microsoft.com/office/officeart/2018/5/layout/IconLeafLabelList"/>
    <dgm:cxn modelId="{F34D09F1-FB61-4CBD-853D-4B84FA2A1503}" type="presParOf" srcId="{529A28D0-16B9-49BB-BE53-D49D5A727289}" destId="{11AACFB4-357A-41BB-BCA8-6DF5E798FB55}" srcOrd="3" destOrd="0" presId="urn:microsoft.com/office/officeart/2018/5/layout/IconLeafLabelList"/>
    <dgm:cxn modelId="{94B8E628-2EA8-49B1-B57F-55F468CCA9C4}" type="presParOf" srcId="{45D676FC-A014-4468-8340-525A2322DC4D}" destId="{D9BA6F4F-1BB6-4E32-8292-3ADDD73B272E}" srcOrd="1" destOrd="0" presId="urn:microsoft.com/office/officeart/2018/5/layout/IconLeafLabelList"/>
    <dgm:cxn modelId="{76CE62E6-CC3D-4312-8A1C-F2D5C5229975}" type="presParOf" srcId="{45D676FC-A014-4468-8340-525A2322DC4D}" destId="{732A62DF-017C-4E6E-83FC-A718D042FB16}" srcOrd="2" destOrd="0" presId="urn:microsoft.com/office/officeart/2018/5/layout/IconLeafLabelList"/>
    <dgm:cxn modelId="{45956857-6D19-400F-8969-67724E99C0F8}" type="presParOf" srcId="{732A62DF-017C-4E6E-83FC-A718D042FB16}" destId="{E0215B0C-5FC3-4E36-A2B5-7C6655542A41}" srcOrd="0" destOrd="0" presId="urn:microsoft.com/office/officeart/2018/5/layout/IconLeafLabelList"/>
    <dgm:cxn modelId="{E01E7952-CB2D-4AE2-80D5-87A49039CDB7}" type="presParOf" srcId="{732A62DF-017C-4E6E-83FC-A718D042FB16}" destId="{B4EAE940-1DCC-482C-BB32-D18F562657CB}" srcOrd="1" destOrd="0" presId="urn:microsoft.com/office/officeart/2018/5/layout/IconLeafLabelList"/>
    <dgm:cxn modelId="{85D9D180-F033-45CF-A6C2-60574C478CDD}" type="presParOf" srcId="{732A62DF-017C-4E6E-83FC-A718D042FB16}" destId="{AC84D942-C362-4FB1-95BC-06E29FF62E8A}" srcOrd="2" destOrd="0" presId="urn:microsoft.com/office/officeart/2018/5/layout/IconLeafLabelList"/>
    <dgm:cxn modelId="{E2EA068D-C860-4EAE-BDF6-E4460F8B445E}" type="presParOf" srcId="{732A62DF-017C-4E6E-83FC-A718D042FB16}" destId="{92FFD372-AB46-4D08-AC68-E3D44553B1EF}" srcOrd="3" destOrd="0" presId="urn:microsoft.com/office/officeart/2018/5/layout/IconLeafLabelList"/>
    <dgm:cxn modelId="{07E9F9A8-FE0C-45B6-A237-4EAD3D9EB005}" type="presParOf" srcId="{45D676FC-A014-4468-8340-525A2322DC4D}" destId="{B6AB9B3B-E6A7-412D-92BF-492BBEDD30CD}" srcOrd="3" destOrd="0" presId="urn:microsoft.com/office/officeart/2018/5/layout/IconLeafLabelList"/>
    <dgm:cxn modelId="{023C7004-1EA4-4681-9359-D3347D926874}" type="presParOf" srcId="{45D676FC-A014-4468-8340-525A2322DC4D}" destId="{9DC9D658-0235-43DD-98BC-981AEC25662E}" srcOrd="4" destOrd="0" presId="urn:microsoft.com/office/officeart/2018/5/layout/IconLeafLabelList"/>
    <dgm:cxn modelId="{FADF95DC-7481-4DE1-9A79-FE84954C0F28}" type="presParOf" srcId="{9DC9D658-0235-43DD-98BC-981AEC25662E}" destId="{226AC66B-7F98-4EE4-90AE-A9EBB7C0CEC0}" srcOrd="0" destOrd="0" presId="urn:microsoft.com/office/officeart/2018/5/layout/IconLeafLabelList"/>
    <dgm:cxn modelId="{D9C81E20-12EC-46F7-8771-05DF39075C3C}" type="presParOf" srcId="{9DC9D658-0235-43DD-98BC-981AEC25662E}" destId="{B23B5EDE-7B59-4ECA-8660-B68CB07295A8}" srcOrd="1" destOrd="0" presId="urn:microsoft.com/office/officeart/2018/5/layout/IconLeafLabelList"/>
    <dgm:cxn modelId="{2EDACE97-82E4-465E-B4D6-7EE9B1E29638}" type="presParOf" srcId="{9DC9D658-0235-43DD-98BC-981AEC25662E}" destId="{94F92B1B-366C-445D-9B98-C53703C71D0B}" srcOrd="2" destOrd="0" presId="urn:microsoft.com/office/officeart/2018/5/layout/IconLeafLabelList"/>
    <dgm:cxn modelId="{522B6711-71AD-4180-8E0B-50D545A8618C}" type="presParOf" srcId="{9DC9D658-0235-43DD-98BC-981AEC25662E}" destId="{1265C868-06DC-4FE5-ABB9-1E724A78FDAF}" srcOrd="3" destOrd="0" presId="urn:microsoft.com/office/officeart/2018/5/layout/IconLeafLabelList"/>
    <dgm:cxn modelId="{7869619B-60A9-4090-B97A-DD36C943874D}" type="presParOf" srcId="{45D676FC-A014-4468-8340-525A2322DC4D}" destId="{5B2074FE-06CE-4FCC-9654-EFA3EAC6CAC3}" srcOrd="5" destOrd="0" presId="urn:microsoft.com/office/officeart/2018/5/layout/IconLeafLabelList"/>
    <dgm:cxn modelId="{EF27759F-1E2F-46C9-AFC5-BC8CF93CF1DA}" type="presParOf" srcId="{45D676FC-A014-4468-8340-525A2322DC4D}" destId="{34DE2232-2F69-4532-ADA2-C66987DAEA80}" srcOrd="6" destOrd="0" presId="urn:microsoft.com/office/officeart/2018/5/layout/IconLeafLabelList"/>
    <dgm:cxn modelId="{70904FD0-1B16-4428-ADCA-EBD195D0EFD9}" type="presParOf" srcId="{34DE2232-2F69-4532-ADA2-C66987DAEA80}" destId="{508B5DE1-B68A-4A56-9E10-05D03381F38C}" srcOrd="0" destOrd="0" presId="urn:microsoft.com/office/officeart/2018/5/layout/IconLeafLabelList"/>
    <dgm:cxn modelId="{5BB35416-5899-4895-BD37-77549BC9CECE}" type="presParOf" srcId="{34DE2232-2F69-4532-ADA2-C66987DAEA80}" destId="{80E78BF8-0FA7-49A5-B23E-6FE5A5AE183D}" srcOrd="1" destOrd="0" presId="urn:microsoft.com/office/officeart/2018/5/layout/IconLeafLabelList"/>
    <dgm:cxn modelId="{75706AC5-3C12-4FA5-AEBB-CB563D5ED453}" type="presParOf" srcId="{34DE2232-2F69-4532-ADA2-C66987DAEA80}" destId="{E7CE5FF8-08B6-491D-B6BD-3F89634FCFEC}" srcOrd="2" destOrd="0" presId="urn:microsoft.com/office/officeart/2018/5/layout/IconLeafLabelList"/>
    <dgm:cxn modelId="{0A7166D8-66D2-484D-82D2-D1A90262CB39}" type="presParOf" srcId="{34DE2232-2F69-4532-ADA2-C66987DAEA80}" destId="{7F37CCE1-3D49-4074-B676-CA017E4A4124}" srcOrd="3" destOrd="0" presId="urn:microsoft.com/office/officeart/2018/5/layout/IconLeafLabelList"/>
    <dgm:cxn modelId="{F7A5DBBD-A4BB-4160-B99D-087C97E7CFD2}" type="presParOf" srcId="{45D676FC-A014-4468-8340-525A2322DC4D}" destId="{A6AF31FA-CBB8-4400-A7EA-7272C464A309}" srcOrd="7" destOrd="0" presId="urn:microsoft.com/office/officeart/2018/5/layout/IconLeafLabelList"/>
    <dgm:cxn modelId="{72650422-E07D-41DB-8A70-B3DB2D514383}" type="presParOf" srcId="{45D676FC-A014-4468-8340-525A2322DC4D}" destId="{4E6B90B2-4AF8-4095-969C-30F65B1F7836}" srcOrd="8" destOrd="0" presId="urn:microsoft.com/office/officeart/2018/5/layout/IconLeafLabelList"/>
    <dgm:cxn modelId="{3E41A235-CC31-46CF-BCDE-A5D1DCE15BBA}" type="presParOf" srcId="{4E6B90B2-4AF8-4095-969C-30F65B1F7836}" destId="{CE504510-2577-4B47-839D-C5FB9EB7A016}" srcOrd="0" destOrd="0" presId="urn:microsoft.com/office/officeart/2018/5/layout/IconLeafLabelList"/>
    <dgm:cxn modelId="{1F329BDF-BDB1-4F07-910E-78DB6EA26CED}" type="presParOf" srcId="{4E6B90B2-4AF8-4095-969C-30F65B1F7836}" destId="{CFB32BE1-36FC-4CB4-A3EF-59D9E908DB63}" srcOrd="1" destOrd="0" presId="urn:microsoft.com/office/officeart/2018/5/layout/IconLeafLabelList"/>
    <dgm:cxn modelId="{0F8F38B3-BC98-4D05-BABC-3A5DA82D6C86}" type="presParOf" srcId="{4E6B90B2-4AF8-4095-969C-30F65B1F7836}" destId="{3901BA77-B410-412E-8953-E1006D4F8776}" srcOrd="2" destOrd="0" presId="urn:microsoft.com/office/officeart/2018/5/layout/IconLeafLabelList"/>
    <dgm:cxn modelId="{6ADC50CB-9A5C-4300-ADF9-CE5C9B778252}" type="presParOf" srcId="{4E6B90B2-4AF8-4095-969C-30F65B1F7836}" destId="{520A79F9-8DA3-452D-9714-26D761FC86B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9B70A-D0A4-43F7-922B-3B56A1EAE00A}"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ZA"/>
        </a:p>
      </dgm:t>
    </dgm:pt>
    <dgm:pt modelId="{723C730E-B511-4D32-8AE0-B2A561F4FDD2}">
      <dgm:prSet phldrT="[Text]" custT="1"/>
      <dgm:spPr/>
      <dgm:t>
        <a:bodyPr/>
        <a:lstStyle/>
        <a:p>
          <a:r>
            <a:rPr lang="en-ZA" sz="1300"/>
            <a:t>NPO Legal Structure = </a:t>
          </a:r>
        </a:p>
        <a:p>
          <a:r>
            <a:rPr lang="en-ZA" sz="1300"/>
            <a:t>3 directors/trustees/members =</a:t>
          </a:r>
        </a:p>
        <a:p>
          <a:r>
            <a:rPr lang="en-ZA" sz="1800"/>
            <a:t>Law Clinic</a:t>
          </a:r>
        </a:p>
      </dgm:t>
    </dgm:pt>
    <dgm:pt modelId="{E4B62959-B0A6-4D1B-8338-F9B1E8C2921B}" type="parTrans" cxnId="{60AC1292-E2A0-40EF-95C2-0E0682AD1BC7}">
      <dgm:prSet/>
      <dgm:spPr/>
      <dgm:t>
        <a:bodyPr/>
        <a:lstStyle/>
        <a:p>
          <a:endParaRPr lang="en-ZA"/>
        </a:p>
      </dgm:t>
    </dgm:pt>
    <dgm:pt modelId="{2A66DB28-F6A5-4F51-977D-A037BB607558}" type="sibTrans" cxnId="{60AC1292-E2A0-40EF-95C2-0E0682AD1BC7}">
      <dgm:prSet/>
      <dgm:spPr/>
      <dgm:t>
        <a:bodyPr/>
        <a:lstStyle/>
        <a:p>
          <a:endParaRPr lang="en-ZA"/>
        </a:p>
      </dgm:t>
    </dgm:pt>
    <dgm:pt modelId="{25AED4BA-CC9A-4689-94BB-DE3294F32E07}">
      <dgm:prSet phldrT="[Text]" custT="1"/>
      <dgm:spPr/>
      <dgm:t>
        <a:bodyPr/>
        <a:lstStyle/>
        <a:p>
          <a:r>
            <a:rPr lang="en-ZA" sz="1800" dirty="0"/>
            <a:t>1. TARGET MARKET</a:t>
          </a:r>
        </a:p>
        <a:p>
          <a:r>
            <a:rPr lang="en-ZA" sz="1800" dirty="0"/>
            <a:t>Example: Woman requiring free legal services relating to family law matters in </a:t>
          </a:r>
          <a:r>
            <a:rPr lang="en-ZA" sz="1800" dirty="0" err="1"/>
            <a:t>Thembalethu</a:t>
          </a:r>
          <a:endParaRPr lang="en-ZA" sz="1800" dirty="0"/>
        </a:p>
      </dgm:t>
    </dgm:pt>
    <dgm:pt modelId="{A32866B5-05CC-426B-B77E-C95580F17B9F}" type="parTrans" cxnId="{BDA50801-23CF-4CF3-A070-BA17BF28EBB2}">
      <dgm:prSet/>
      <dgm:spPr/>
      <dgm:t>
        <a:bodyPr/>
        <a:lstStyle/>
        <a:p>
          <a:endParaRPr lang="en-ZA"/>
        </a:p>
      </dgm:t>
    </dgm:pt>
    <dgm:pt modelId="{296CE407-67DB-435C-843E-B1E3C35A8285}" type="sibTrans" cxnId="{BDA50801-23CF-4CF3-A070-BA17BF28EBB2}">
      <dgm:prSet/>
      <dgm:spPr/>
      <dgm:t>
        <a:bodyPr/>
        <a:lstStyle/>
        <a:p>
          <a:endParaRPr lang="en-ZA"/>
        </a:p>
      </dgm:t>
    </dgm:pt>
    <dgm:pt modelId="{44AA5CBB-6E35-4CFB-BE0D-7E8BA537C1A9}">
      <dgm:prSet phldrT="[Text]" custT="1"/>
      <dgm:spPr/>
      <dgm:t>
        <a:bodyPr/>
        <a:lstStyle/>
        <a:p>
          <a:endParaRPr lang="en-ZA" sz="1800" dirty="0"/>
        </a:p>
        <a:p>
          <a:r>
            <a:rPr lang="en-ZA" sz="1800" dirty="0"/>
            <a:t>2. PARTNERS / VOLUNTEERS</a:t>
          </a:r>
        </a:p>
        <a:p>
          <a:r>
            <a:rPr lang="en-ZA" sz="1800" dirty="0"/>
            <a:t>Example: Legal practitioners (law firms) wanting assistance to comply with community service requirement.</a:t>
          </a:r>
        </a:p>
        <a:p>
          <a:r>
            <a:rPr lang="en-ZA" sz="1800" dirty="0"/>
            <a:t>Counsellors who want to support victims for free.</a:t>
          </a:r>
        </a:p>
      </dgm:t>
    </dgm:pt>
    <dgm:pt modelId="{8E9CFDB5-51B6-4E86-95DF-497FF0E0C67E}" type="parTrans" cxnId="{2EFCE0F3-24F2-447C-A735-CB9BB5178CC0}">
      <dgm:prSet/>
      <dgm:spPr/>
      <dgm:t>
        <a:bodyPr/>
        <a:lstStyle/>
        <a:p>
          <a:endParaRPr lang="en-ZA"/>
        </a:p>
      </dgm:t>
    </dgm:pt>
    <dgm:pt modelId="{28A0EEA0-0DFE-4D3E-A0D1-26F463DD6F02}" type="sibTrans" cxnId="{2EFCE0F3-24F2-447C-A735-CB9BB5178CC0}">
      <dgm:prSet/>
      <dgm:spPr/>
      <dgm:t>
        <a:bodyPr/>
        <a:lstStyle/>
        <a:p>
          <a:endParaRPr lang="en-ZA"/>
        </a:p>
      </dgm:t>
    </dgm:pt>
    <dgm:pt modelId="{0D1A21BE-FD90-4DAC-B8BB-E33BB88C1F44}">
      <dgm:prSet phldrT="[Text]" custT="1"/>
      <dgm:spPr/>
      <dgm:t>
        <a:bodyPr/>
        <a:lstStyle/>
        <a:p>
          <a:r>
            <a:rPr lang="en-ZA" sz="1800" dirty="0"/>
            <a:t>4. FUNDING</a:t>
          </a:r>
        </a:p>
        <a:p>
          <a:r>
            <a:rPr lang="en-ZA" sz="1800" dirty="0"/>
            <a:t>Example: Corporate company wanting to support the target market and/or comply with CSI and/or want to get tax exemption. </a:t>
          </a:r>
        </a:p>
      </dgm:t>
    </dgm:pt>
    <dgm:pt modelId="{22DDA43F-0E85-4897-AF01-15E111913CE8}" type="parTrans" cxnId="{D25EAE8F-D377-425C-9894-2500F12BD6FE}">
      <dgm:prSet/>
      <dgm:spPr/>
      <dgm:t>
        <a:bodyPr/>
        <a:lstStyle/>
        <a:p>
          <a:endParaRPr lang="en-ZA"/>
        </a:p>
      </dgm:t>
    </dgm:pt>
    <dgm:pt modelId="{9D79F61F-C2E8-47D9-99A8-ABF47B425E1E}" type="sibTrans" cxnId="{D25EAE8F-D377-425C-9894-2500F12BD6FE}">
      <dgm:prSet/>
      <dgm:spPr/>
      <dgm:t>
        <a:bodyPr/>
        <a:lstStyle/>
        <a:p>
          <a:endParaRPr lang="en-ZA"/>
        </a:p>
      </dgm:t>
    </dgm:pt>
    <dgm:pt modelId="{1D8D0C5E-91B1-4EE8-BE63-0C26A1D727F5}">
      <dgm:prSet phldrT="[Text]" custT="1"/>
      <dgm:spPr/>
      <dgm:t>
        <a:bodyPr/>
        <a:lstStyle/>
        <a:p>
          <a:r>
            <a:rPr lang="en-ZA" sz="1800" dirty="0"/>
            <a:t>3. EMPLOYEES</a:t>
          </a:r>
        </a:p>
        <a:p>
          <a:r>
            <a:rPr lang="en-ZA" sz="1800" dirty="0"/>
            <a:t>Examples: Community member to do marketing, champion for the cause assisting to get funding/donors, supervising attorney and candidate attorneys. </a:t>
          </a:r>
        </a:p>
      </dgm:t>
    </dgm:pt>
    <dgm:pt modelId="{A01AD141-D59A-4946-8C94-508EC5BC8A8D}" type="parTrans" cxnId="{86C34C4B-8962-4FDE-B2F8-17286FDA23AE}">
      <dgm:prSet/>
      <dgm:spPr/>
      <dgm:t>
        <a:bodyPr/>
        <a:lstStyle/>
        <a:p>
          <a:endParaRPr lang="en-ZA"/>
        </a:p>
      </dgm:t>
    </dgm:pt>
    <dgm:pt modelId="{48F65A2D-D33B-42DF-A4EE-E87D7E10BDFC}" type="sibTrans" cxnId="{86C34C4B-8962-4FDE-B2F8-17286FDA23AE}">
      <dgm:prSet/>
      <dgm:spPr/>
      <dgm:t>
        <a:bodyPr/>
        <a:lstStyle/>
        <a:p>
          <a:endParaRPr lang="en-ZA"/>
        </a:p>
      </dgm:t>
    </dgm:pt>
    <dgm:pt modelId="{40495D27-C011-485D-A5CC-0D934DCFAEC2}" type="pres">
      <dgm:prSet presAssocID="{9749B70A-D0A4-43F7-922B-3B56A1EAE00A}" presName="diagram" presStyleCnt="0">
        <dgm:presLayoutVars>
          <dgm:chMax val="1"/>
          <dgm:dir/>
          <dgm:animLvl val="ctr"/>
          <dgm:resizeHandles val="exact"/>
        </dgm:presLayoutVars>
      </dgm:prSet>
      <dgm:spPr/>
    </dgm:pt>
    <dgm:pt modelId="{47739F10-6C54-4BE6-AAFB-2AAAAD1017F2}" type="pres">
      <dgm:prSet presAssocID="{9749B70A-D0A4-43F7-922B-3B56A1EAE00A}" presName="matrix" presStyleCnt="0"/>
      <dgm:spPr/>
    </dgm:pt>
    <dgm:pt modelId="{3B2929E5-F6B8-4810-9AC5-BC022F86B603}" type="pres">
      <dgm:prSet presAssocID="{9749B70A-D0A4-43F7-922B-3B56A1EAE00A}" presName="tile1" presStyleLbl="node1" presStyleIdx="0" presStyleCnt="4"/>
      <dgm:spPr/>
    </dgm:pt>
    <dgm:pt modelId="{A28E9BFB-F441-4268-9629-1CACD8C2ADFD}" type="pres">
      <dgm:prSet presAssocID="{9749B70A-D0A4-43F7-922B-3B56A1EAE00A}" presName="tile1text" presStyleLbl="node1" presStyleIdx="0" presStyleCnt="4">
        <dgm:presLayoutVars>
          <dgm:chMax val="0"/>
          <dgm:chPref val="0"/>
          <dgm:bulletEnabled val="1"/>
        </dgm:presLayoutVars>
      </dgm:prSet>
      <dgm:spPr/>
    </dgm:pt>
    <dgm:pt modelId="{4D16B196-A1F2-48D0-8BD1-DF99A9B4CAAE}" type="pres">
      <dgm:prSet presAssocID="{9749B70A-D0A4-43F7-922B-3B56A1EAE00A}" presName="tile2" presStyleLbl="node1" presStyleIdx="1" presStyleCnt="4"/>
      <dgm:spPr/>
    </dgm:pt>
    <dgm:pt modelId="{4075CB76-987C-4AC9-8E45-A431CBB90DFB}" type="pres">
      <dgm:prSet presAssocID="{9749B70A-D0A4-43F7-922B-3B56A1EAE00A}" presName="tile2text" presStyleLbl="node1" presStyleIdx="1" presStyleCnt="4">
        <dgm:presLayoutVars>
          <dgm:chMax val="0"/>
          <dgm:chPref val="0"/>
          <dgm:bulletEnabled val="1"/>
        </dgm:presLayoutVars>
      </dgm:prSet>
      <dgm:spPr/>
    </dgm:pt>
    <dgm:pt modelId="{62FAE40E-2A41-4CBE-96B7-E44D37D5E15C}" type="pres">
      <dgm:prSet presAssocID="{9749B70A-D0A4-43F7-922B-3B56A1EAE00A}" presName="tile3" presStyleLbl="node1" presStyleIdx="2" presStyleCnt="4"/>
      <dgm:spPr/>
    </dgm:pt>
    <dgm:pt modelId="{FA4F9BD9-FF5F-439D-941C-0C0994EF52F6}" type="pres">
      <dgm:prSet presAssocID="{9749B70A-D0A4-43F7-922B-3B56A1EAE00A}" presName="tile3text" presStyleLbl="node1" presStyleIdx="2" presStyleCnt="4">
        <dgm:presLayoutVars>
          <dgm:chMax val="0"/>
          <dgm:chPref val="0"/>
          <dgm:bulletEnabled val="1"/>
        </dgm:presLayoutVars>
      </dgm:prSet>
      <dgm:spPr/>
    </dgm:pt>
    <dgm:pt modelId="{9F97615C-5CB3-478D-8EB9-3001297477E8}" type="pres">
      <dgm:prSet presAssocID="{9749B70A-D0A4-43F7-922B-3B56A1EAE00A}" presName="tile4" presStyleLbl="node1" presStyleIdx="3" presStyleCnt="4"/>
      <dgm:spPr/>
    </dgm:pt>
    <dgm:pt modelId="{39293CF7-3987-4272-9EC2-E7473CD9E716}" type="pres">
      <dgm:prSet presAssocID="{9749B70A-D0A4-43F7-922B-3B56A1EAE00A}" presName="tile4text" presStyleLbl="node1" presStyleIdx="3" presStyleCnt="4">
        <dgm:presLayoutVars>
          <dgm:chMax val="0"/>
          <dgm:chPref val="0"/>
          <dgm:bulletEnabled val="1"/>
        </dgm:presLayoutVars>
      </dgm:prSet>
      <dgm:spPr/>
    </dgm:pt>
    <dgm:pt modelId="{C52814E8-9C28-4422-BFAD-C102BD7504F5}" type="pres">
      <dgm:prSet presAssocID="{9749B70A-D0A4-43F7-922B-3B56A1EAE00A}" presName="centerTile" presStyleLbl="fgShp" presStyleIdx="0" presStyleCnt="1" custScaleX="114057" custScaleY="110734">
        <dgm:presLayoutVars>
          <dgm:chMax val="0"/>
          <dgm:chPref val="0"/>
        </dgm:presLayoutVars>
      </dgm:prSet>
      <dgm:spPr/>
    </dgm:pt>
  </dgm:ptLst>
  <dgm:cxnLst>
    <dgm:cxn modelId="{BDA50801-23CF-4CF3-A070-BA17BF28EBB2}" srcId="{723C730E-B511-4D32-8AE0-B2A561F4FDD2}" destId="{25AED4BA-CC9A-4689-94BB-DE3294F32E07}" srcOrd="0" destOrd="0" parTransId="{A32866B5-05CC-426B-B77E-C95580F17B9F}" sibTransId="{296CE407-67DB-435C-843E-B1E3C35A8285}"/>
    <dgm:cxn modelId="{CEFE7E5D-4BDC-4B13-9AD3-954F5298C7B1}" type="presOf" srcId="{9749B70A-D0A4-43F7-922B-3B56A1EAE00A}" destId="{40495D27-C011-485D-A5CC-0D934DCFAEC2}" srcOrd="0" destOrd="0" presId="urn:microsoft.com/office/officeart/2005/8/layout/matrix1"/>
    <dgm:cxn modelId="{03CE2247-BC78-4A52-A07F-D5838AB27CBA}" type="presOf" srcId="{44AA5CBB-6E35-4CFB-BE0D-7E8BA537C1A9}" destId="{4075CB76-987C-4AC9-8E45-A431CBB90DFB}" srcOrd="1" destOrd="0" presId="urn:microsoft.com/office/officeart/2005/8/layout/matrix1"/>
    <dgm:cxn modelId="{9FD48C69-58C5-4495-BDEE-43E9A7AFCA4A}" type="presOf" srcId="{723C730E-B511-4D32-8AE0-B2A561F4FDD2}" destId="{C52814E8-9C28-4422-BFAD-C102BD7504F5}" srcOrd="0" destOrd="0" presId="urn:microsoft.com/office/officeart/2005/8/layout/matrix1"/>
    <dgm:cxn modelId="{86C34C4B-8962-4FDE-B2F8-17286FDA23AE}" srcId="{723C730E-B511-4D32-8AE0-B2A561F4FDD2}" destId="{1D8D0C5E-91B1-4EE8-BE63-0C26A1D727F5}" srcOrd="3" destOrd="0" parTransId="{A01AD141-D59A-4946-8C94-508EC5BC8A8D}" sibTransId="{48F65A2D-D33B-42DF-A4EE-E87D7E10BDFC}"/>
    <dgm:cxn modelId="{661A9455-DA82-4035-8F2B-9D08D13D2194}" type="presOf" srcId="{0D1A21BE-FD90-4DAC-B8BB-E33BB88C1F44}" destId="{62FAE40E-2A41-4CBE-96B7-E44D37D5E15C}" srcOrd="0" destOrd="0" presId="urn:microsoft.com/office/officeart/2005/8/layout/matrix1"/>
    <dgm:cxn modelId="{D25EAE8F-D377-425C-9894-2500F12BD6FE}" srcId="{723C730E-B511-4D32-8AE0-B2A561F4FDD2}" destId="{0D1A21BE-FD90-4DAC-B8BB-E33BB88C1F44}" srcOrd="2" destOrd="0" parTransId="{22DDA43F-0E85-4897-AF01-15E111913CE8}" sibTransId="{9D79F61F-C2E8-47D9-99A8-ABF47B425E1E}"/>
    <dgm:cxn modelId="{60AC1292-E2A0-40EF-95C2-0E0682AD1BC7}" srcId="{9749B70A-D0A4-43F7-922B-3B56A1EAE00A}" destId="{723C730E-B511-4D32-8AE0-B2A561F4FDD2}" srcOrd="0" destOrd="0" parTransId="{E4B62959-B0A6-4D1B-8338-F9B1E8C2921B}" sibTransId="{2A66DB28-F6A5-4F51-977D-A037BB607558}"/>
    <dgm:cxn modelId="{C0D1C095-FA70-4D7A-8174-C8902A05067A}" type="presOf" srcId="{0D1A21BE-FD90-4DAC-B8BB-E33BB88C1F44}" destId="{FA4F9BD9-FF5F-439D-941C-0C0994EF52F6}" srcOrd="1" destOrd="0" presId="urn:microsoft.com/office/officeart/2005/8/layout/matrix1"/>
    <dgm:cxn modelId="{1441579F-4863-4272-9381-C3C2D90144F3}" type="presOf" srcId="{25AED4BA-CC9A-4689-94BB-DE3294F32E07}" destId="{A28E9BFB-F441-4268-9629-1CACD8C2ADFD}" srcOrd="1" destOrd="0" presId="urn:microsoft.com/office/officeart/2005/8/layout/matrix1"/>
    <dgm:cxn modelId="{8B9847B4-EC1E-42E1-A4E2-8C7C17529B12}" type="presOf" srcId="{1D8D0C5E-91B1-4EE8-BE63-0C26A1D727F5}" destId="{39293CF7-3987-4272-9EC2-E7473CD9E716}" srcOrd="1" destOrd="0" presId="urn:microsoft.com/office/officeart/2005/8/layout/matrix1"/>
    <dgm:cxn modelId="{92B05BC1-59F1-41DD-BFBE-CF21442DAE9B}" type="presOf" srcId="{1D8D0C5E-91B1-4EE8-BE63-0C26A1D727F5}" destId="{9F97615C-5CB3-478D-8EB9-3001297477E8}" srcOrd="0" destOrd="0" presId="urn:microsoft.com/office/officeart/2005/8/layout/matrix1"/>
    <dgm:cxn modelId="{A1E3BDC6-C4B8-4359-BE51-CCF2E75D5885}" type="presOf" srcId="{44AA5CBB-6E35-4CFB-BE0D-7E8BA537C1A9}" destId="{4D16B196-A1F2-48D0-8BD1-DF99A9B4CAAE}" srcOrd="0" destOrd="0" presId="urn:microsoft.com/office/officeart/2005/8/layout/matrix1"/>
    <dgm:cxn modelId="{0EA5CCD1-E987-47A3-A08D-51D8C6079BF9}" type="presOf" srcId="{25AED4BA-CC9A-4689-94BB-DE3294F32E07}" destId="{3B2929E5-F6B8-4810-9AC5-BC022F86B603}" srcOrd="0" destOrd="0" presId="urn:microsoft.com/office/officeart/2005/8/layout/matrix1"/>
    <dgm:cxn modelId="{2EFCE0F3-24F2-447C-A735-CB9BB5178CC0}" srcId="{723C730E-B511-4D32-8AE0-B2A561F4FDD2}" destId="{44AA5CBB-6E35-4CFB-BE0D-7E8BA537C1A9}" srcOrd="1" destOrd="0" parTransId="{8E9CFDB5-51B6-4E86-95DF-497FF0E0C67E}" sibTransId="{28A0EEA0-0DFE-4D3E-A0D1-26F463DD6F02}"/>
    <dgm:cxn modelId="{76EB9C14-79C2-430D-8556-67FB6132CFB2}" type="presParOf" srcId="{40495D27-C011-485D-A5CC-0D934DCFAEC2}" destId="{47739F10-6C54-4BE6-AAFB-2AAAAD1017F2}" srcOrd="0" destOrd="0" presId="urn:microsoft.com/office/officeart/2005/8/layout/matrix1"/>
    <dgm:cxn modelId="{CE32EAEB-52F9-4FBC-B3DB-01DE34341516}" type="presParOf" srcId="{47739F10-6C54-4BE6-AAFB-2AAAAD1017F2}" destId="{3B2929E5-F6B8-4810-9AC5-BC022F86B603}" srcOrd="0" destOrd="0" presId="urn:microsoft.com/office/officeart/2005/8/layout/matrix1"/>
    <dgm:cxn modelId="{6EBB4F0D-D5C6-4740-A8CC-016DF00925C2}" type="presParOf" srcId="{47739F10-6C54-4BE6-AAFB-2AAAAD1017F2}" destId="{A28E9BFB-F441-4268-9629-1CACD8C2ADFD}" srcOrd="1" destOrd="0" presId="urn:microsoft.com/office/officeart/2005/8/layout/matrix1"/>
    <dgm:cxn modelId="{DFB1210B-0D2E-4205-AA9E-BB2486F167EA}" type="presParOf" srcId="{47739F10-6C54-4BE6-AAFB-2AAAAD1017F2}" destId="{4D16B196-A1F2-48D0-8BD1-DF99A9B4CAAE}" srcOrd="2" destOrd="0" presId="urn:microsoft.com/office/officeart/2005/8/layout/matrix1"/>
    <dgm:cxn modelId="{9212BA09-D25D-4A20-8769-FB96E8ED4A5A}" type="presParOf" srcId="{47739F10-6C54-4BE6-AAFB-2AAAAD1017F2}" destId="{4075CB76-987C-4AC9-8E45-A431CBB90DFB}" srcOrd="3" destOrd="0" presId="urn:microsoft.com/office/officeart/2005/8/layout/matrix1"/>
    <dgm:cxn modelId="{DEEDBCEA-B1B8-40CC-A5C4-7ED4A103BCB7}" type="presParOf" srcId="{47739F10-6C54-4BE6-AAFB-2AAAAD1017F2}" destId="{62FAE40E-2A41-4CBE-96B7-E44D37D5E15C}" srcOrd="4" destOrd="0" presId="urn:microsoft.com/office/officeart/2005/8/layout/matrix1"/>
    <dgm:cxn modelId="{3F374BF4-BA9C-40F1-9A21-0EA3ADDBF782}" type="presParOf" srcId="{47739F10-6C54-4BE6-AAFB-2AAAAD1017F2}" destId="{FA4F9BD9-FF5F-439D-941C-0C0994EF52F6}" srcOrd="5" destOrd="0" presId="urn:microsoft.com/office/officeart/2005/8/layout/matrix1"/>
    <dgm:cxn modelId="{1C38F5F3-D75F-4F2B-92BC-19C6FFFCBE56}" type="presParOf" srcId="{47739F10-6C54-4BE6-AAFB-2AAAAD1017F2}" destId="{9F97615C-5CB3-478D-8EB9-3001297477E8}" srcOrd="6" destOrd="0" presId="urn:microsoft.com/office/officeart/2005/8/layout/matrix1"/>
    <dgm:cxn modelId="{D1185652-B71E-47FA-AAA2-10982B539DFF}" type="presParOf" srcId="{47739F10-6C54-4BE6-AAFB-2AAAAD1017F2}" destId="{39293CF7-3987-4272-9EC2-E7473CD9E716}" srcOrd="7" destOrd="0" presId="urn:microsoft.com/office/officeart/2005/8/layout/matrix1"/>
    <dgm:cxn modelId="{8F7A7E98-B452-453D-9BBA-E5444D00DC71}" type="presParOf" srcId="{40495D27-C011-485D-A5CC-0D934DCFAEC2}" destId="{C52814E8-9C28-4422-BFAD-C102BD7504F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2EC76F-626B-4F3F-9239-843ABC87993E}" type="doc">
      <dgm:prSet loTypeId="urn:microsoft.com/office/officeart/2005/8/layout/process1" loCatId="process" qsTypeId="urn:microsoft.com/office/officeart/2005/8/quickstyle/simple1" qsCatId="simple" csTypeId="urn:microsoft.com/office/officeart/2005/8/colors/accent1_2" csCatId="accent1" phldr="1"/>
      <dgm:spPr/>
    </dgm:pt>
    <dgm:pt modelId="{EC1A9F1A-B452-41AB-B846-FE317880C3CC}">
      <dgm:prSet phldrT="[Text]"/>
      <dgm:spPr/>
      <dgm:t>
        <a:bodyPr/>
        <a:lstStyle/>
        <a:p>
          <a:r>
            <a:rPr lang="en-ZA" dirty="0"/>
            <a:t>2 Attorney firms + 1 Advocate form a NPO legal structure and obtain tax exemption = </a:t>
          </a:r>
        </a:p>
        <a:p>
          <a:r>
            <a:rPr lang="en-ZA" dirty="0"/>
            <a:t>Legal Clinic  </a:t>
          </a:r>
        </a:p>
      </dgm:t>
    </dgm:pt>
    <dgm:pt modelId="{A352F576-261B-4541-BB0F-4857B2707864}" type="parTrans" cxnId="{2617A142-32B8-42EF-8BA8-3C6C5092A208}">
      <dgm:prSet/>
      <dgm:spPr/>
      <dgm:t>
        <a:bodyPr/>
        <a:lstStyle/>
        <a:p>
          <a:endParaRPr lang="en-ZA"/>
        </a:p>
      </dgm:t>
    </dgm:pt>
    <dgm:pt modelId="{9F4CC98B-9D0A-44A5-A1B2-A2CAFCE761FB}" type="sibTrans" cxnId="{2617A142-32B8-42EF-8BA8-3C6C5092A208}">
      <dgm:prSet/>
      <dgm:spPr/>
      <dgm:t>
        <a:bodyPr/>
        <a:lstStyle/>
        <a:p>
          <a:endParaRPr lang="en-ZA"/>
        </a:p>
      </dgm:t>
    </dgm:pt>
    <dgm:pt modelId="{D580F5FD-7D73-432D-AB5A-4404D5505AA2}">
      <dgm:prSet phldrT="[Text]"/>
      <dgm:spPr/>
      <dgm:t>
        <a:bodyPr/>
        <a:lstStyle/>
        <a:p>
          <a:r>
            <a:rPr lang="en-ZA" dirty="0"/>
            <a:t>Present business plan and secure funding/donations to pay for Law Clinic office, support staff, marketing and the salaries for the operating legal practitioners</a:t>
          </a:r>
        </a:p>
      </dgm:t>
    </dgm:pt>
    <dgm:pt modelId="{55D30413-A4F1-409D-A24A-5A586F961BF8}" type="parTrans" cxnId="{079C206E-177C-4425-9ECB-3797C8BFF91B}">
      <dgm:prSet/>
      <dgm:spPr/>
      <dgm:t>
        <a:bodyPr/>
        <a:lstStyle/>
        <a:p>
          <a:endParaRPr lang="en-ZA"/>
        </a:p>
      </dgm:t>
    </dgm:pt>
    <dgm:pt modelId="{FF41CC69-C153-4F6C-BDEA-F8F65CA99461}" type="sibTrans" cxnId="{079C206E-177C-4425-9ECB-3797C8BFF91B}">
      <dgm:prSet/>
      <dgm:spPr/>
      <dgm:t>
        <a:bodyPr/>
        <a:lstStyle/>
        <a:p>
          <a:endParaRPr lang="en-ZA"/>
        </a:p>
      </dgm:t>
    </dgm:pt>
    <dgm:pt modelId="{7D1687D0-53D3-4A9A-B02A-684194A55D48}">
      <dgm:prSet phldrT="[Text]"/>
      <dgm:spPr/>
      <dgm:t>
        <a:bodyPr/>
        <a:lstStyle/>
        <a:p>
          <a:r>
            <a:rPr lang="en-ZA"/>
            <a:t>Legal Clinic submit annual returns (financial and narrative reports)</a:t>
          </a:r>
        </a:p>
      </dgm:t>
    </dgm:pt>
    <dgm:pt modelId="{85FE6343-ACE3-435D-BEEB-3457C144BDE6}" type="parTrans" cxnId="{9E20DEFC-B59F-4FAD-9B6A-AF3F6C13F126}">
      <dgm:prSet/>
      <dgm:spPr/>
      <dgm:t>
        <a:bodyPr/>
        <a:lstStyle/>
        <a:p>
          <a:endParaRPr lang="en-ZA"/>
        </a:p>
      </dgm:t>
    </dgm:pt>
    <dgm:pt modelId="{741583DE-0EFC-49C4-9D88-9274FDC4A505}" type="sibTrans" cxnId="{9E20DEFC-B59F-4FAD-9B6A-AF3F6C13F126}">
      <dgm:prSet/>
      <dgm:spPr/>
      <dgm:t>
        <a:bodyPr/>
        <a:lstStyle/>
        <a:p>
          <a:endParaRPr lang="en-ZA"/>
        </a:p>
      </dgm:t>
    </dgm:pt>
    <dgm:pt modelId="{CAD40D1F-8390-49F8-8B87-1CB05DEA1DC4}">
      <dgm:prSet/>
      <dgm:spPr/>
      <dgm:t>
        <a:bodyPr/>
        <a:lstStyle/>
        <a:p>
          <a:r>
            <a:rPr lang="en-ZA" dirty="0"/>
            <a:t>Secure clients and legal practitioners provide free legal services to target market</a:t>
          </a:r>
        </a:p>
      </dgm:t>
    </dgm:pt>
    <dgm:pt modelId="{AF6A246D-E5FF-41D8-9494-94F071E9261A}" type="parTrans" cxnId="{3A6DA270-1DED-40FF-8692-11D6BDC15856}">
      <dgm:prSet/>
      <dgm:spPr/>
      <dgm:t>
        <a:bodyPr/>
        <a:lstStyle/>
        <a:p>
          <a:endParaRPr lang="en-ZA"/>
        </a:p>
      </dgm:t>
    </dgm:pt>
    <dgm:pt modelId="{13BD1095-4F25-4B58-ACD3-765EEE008990}" type="sibTrans" cxnId="{3A6DA270-1DED-40FF-8692-11D6BDC15856}">
      <dgm:prSet/>
      <dgm:spPr/>
      <dgm:t>
        <a:bodyPr/>
        <a:lstStyle/>
        <a:p>
          <a:endParaRPr lang="en-ZA"/>
        </a:p>
      </dgm:t>
    </dgm:pt>
    <dgm:pt modelId="{171B6657-B5F0-438B-BB0A-0E41704A5B86}" type="pres">
      <dgm:prSet presAssocID="{6C2EC76F-626B-4F3F-9239-843ABC87993E}" presName="Name0" presStyleCnt="0">
        <dgm:presLayoutVars>
          <dgm:dir/>
          <dgm:resizeHandles val="exact"/>
        </dgm:presLayoutVars>
      </dgm:prSet>
      <dgm:spPr/>
    </dgm:pt>
    <dgm:pt modelId="{22A20CD2-CBAD-4C93-9FE6-0A6EC6C7B70E}" type="pres">
      <dgm:prSet presAssocID="{EC1A9F1A-B452-41AB-B846-FE317880C3CC}" presName="node" presStyleLbl="node1" presStyleIdx="0" presStyleCnt="4">
        <dgm:presLayoutVars>
          <dgm:bulletEnabled val="1"/>
        </dgm:presLayoutVars>
      </dgm:prSet>
      <dgm:spPr/>
    </dgm:pt>
    <dgm:pt modelId="{049715A0-9590-4951-992D-EE0BC41A1D3D}" type="pres">
      <dgm:prSet presAssocID="{9F4CC98B-9D0A-44A5-A1B2-A2CAFCE761FB}" presName="sibTrans" presStyleLbl="sibTrans2D1" presStyleIdx="0" presStyleCnt="3"/>
      <dgm:spPr/>
    </dgm:pt>
    <dgm:pt modelId="{94020B52-BD21-4904-97EF-48F65189B7D4}" type="pres">
      <dgm:prSet presAssocID="{9F4CC98B-9D0A-44A5-A1B2-A2CAFCE761FB}" presName="connectorText" presStyleLbl="sibTrans2D1" presStyleIdx="0" presStyleCnt="3"/>
      <dgm:spPr/>
    </dgm:pt>
    <dgm:pt modelId="{D1A4A992-4F62-4673-94A6-36F0CB50E32C}" type="pres">
      <dgm:prSet presAssocID="{D580F5FD-7D73-432D-AB5A-4404D5505AA2}" presName="node" presStyleLbl="node1" presStyleIdx="1" presStyleCnt="4">
        <dgm:presLayoutVars>
          <dgm:bulletEnabled val="1"/>
        </dgm:presLayoutVars>
      </dgm:prSet>
      <dgm:spPr/>
    </dgm:pt>
    <dgm:pt modelId="{BD159E9A-B8D7-4AA2-A232-B7C69C172CC2}" type="pres">
      <dgm:prSet presAssocID="{FF41CC69-C153-4F6C-BDEA-F8F65CA99461}" presName="sibTrans" presStyleLbl="sibTrans2D1" presStyleIdx="1" presStyleCnt="3"/>
      <dgm:spPr/>
    </dgm:pt>
    <dgm:pt modelId="{D4F0E3E5-179F-4D62-BD55-D093130C597F}" type="pres">
      <dgm:prSet presAssocID="{FF41CC69-C153-4F6C-BDEA-F8F65CA99461}" presName="connectorText" presStyleLbl="sibTrans2D1" presStyleIdx="1" presStyleCnt="3"/>
      <dgm:spPr/>
    </dgm:pt>
    <dgm:pt modelId="{59EF2F48-B317-4FE9-8FFB-DFDB70B8A53A}" type="pres">
      <dgm:prSet presAssocID="{CAD40D1F-8390-49F8-8B87-1CB05DEA1DC4}" presName="node" presStyleLbl="node1" presStyleIdx="2" presStyleCnt="4">
        <dgm:presLayoutVars>
          <dgm:bulletEnabled val="1"/>
        </dgm:presLayoutVars>
      </dgm:prSet>
      <dgm:spPr/>
    </dgm:pt>
    <dgm:pt modelId="{B8B405EB-49D6-44FD-8196-AD42E3923BC6}" type="pres">
      <dgm:prSet presAssocID="{13BD1095-4F25-4B58-ACD3-765EEE008990}" presName="sibTrans" presStyleLbl="sibTrans2D1" presStyleIdx="2" presStyleCnt="3"/>
      <dgm:spPr/>
    </dgm:pt>
    <dgm:pt modelId="{D9780904-9348-49B8-97DE-6F74A773186E}" type="pres">
      <dgm:prSet presAssocID="{13BD1095-4F25-4B58-ACD3-765EEE008990}" presName="connectorText" presStyleLbl="sibTrans2D1" presStyleIdx="2" presStyleCnt="3"/>
      <dgm:spPr/>
    </dgm:pt>
    <dgm:pt modelId="{0DBD4D99-C2BB-4EC2-8F80-A274766B6396}" type="pres">
      <dgm:prSet presAssocID="{7D1687D0-53D3-4A9A-B02A-684194A55D48}" presName="node" presStyleLbl="node1" presStyleIdx="3" presStyleCnt="4">
        <dgm:presLayoutVars>
          <dgm:bulletEnabled val="1"/>
        </dgm:presLayoutVars>
      </dgm:prSet>
      <dgm:spPr/>
    </dgm:pt>
  </dgm:ptLst>
  <dgm:cxnLst>
    <dgm:cxn modelId="{B32BC10E-1935-42C5-9919-D56479534D3B}" type="presOf" srcId="{CAD40D1F-8390-49F8-8B87-1CB05DEA1DC4}" destId="{59EF2F48-B317-4FE9-8FFB-DFDB70B8A53A}" srcOrd="0" destOrd="0" presId="urn:microsoft.com/office/officeart/2005/8/layout/process1"/>
    <dgm:cxn modelId="{B9EAAC27-A67F-459D-8383-5C860D0C8713}" type="presOf" srcId="{13BD1095-4F25-4B58-ACD3-765EEE008990}" destId="{D9780904-9348-49B8-97DE-6F74A773186E}" srcOrd="1" destOrd="0" presId="urn:microsoft.com/office/officeart/2005/8/layout/process1"/>
    <dgm:cxn modelId="{83530E29-12CF-4CBE-9C7F-CED3CF741974}" type="presOf" srcId="{FF41CC69-C153-4F6C-BDEA-F8F65CA99461}" destId="{BD159E9A-B8D7-4AA2-A232-B7C69C172CC2}" srcOrd="0" destOrd="0" presId="urn:microsoft.com/office/officeart/2005/8/layout/process1"/>
    <dgm:cxn modelId="{CB43EC39-9E85-4135-8C61-36BAA3E2A7B9}" type="presOf" srcId="{EC1A9F1A-B452-41AB-B846-FE317880C3CC}" destId="{22A20CD2-CBAD-4C93-9FE6-0A6EC6C7B70E}" srcOrd="0" destOrd="0" presId="urn:microsoft.com/office/officeart/2005/8/layout/process1"/>
    <dgm:cxn modelId="{2617A142-32B8-42EF-8BA8-3C6C5092A208}" srcId="{6C2EC76F-626B-4F3F-9239-843ABC87993E}" destId="{EC1A9F1A-B452-41AB-B846-FE317880C3CC}" srcOrd="0" destOrd="0" parTransId="{A352F576-261B-4541-BB0F-4857B2707864}" sibTransId="{9F4CC98B-9D0A-44A5-A1B2-A2CAFCE761FB}"/>
    <dgm:cxn modelId="{51E83B63-3A09-44F1-8796-8D2AE9D7CEEC}" type="presOf" srcId="{13BD1095-4F25-4B58-ACD3-765EEE008990}" destId="{B8B405EB-49D6-44FD-8196-AD42E3923BC6}" srcOrd="0" destOrd="0" presId="urn:microsoft.com/office/officeart/2005/8/layout/process1"/>
    <dgm:cxn modelId="{7DFBD663-C093-467E-9974-E949D49CCA81}" type="presOf" srcId="{9F4CC98B-9D0A-44A5-A1B2-A2CAFCE761FB}" destId="{049715A0-9590-4951-992D-EE0BC41A1D3D}" srcOrd="0" destOrd="0" presId="urn:microsoft.com/office/officeart/2005/8/layout/process1"/>
    <dgm:cxn modelId="{FCC7874A-CD8B-4BAA-818D-56B6DFBC946E}" type="presOf" srcId="{6C2EC76F-626B-4F3F-9239-843ABC87993E}" destId="{171B6657-B5F0-438B-BB0A-0E41704A5B86}" srcOrd="0" destOrd="0" presId="urn:microsoft.com/office/officeart/2005/8/layout/process1"/>
    <dgm:cxn modelId="{079C206E-177C-4425-9ECB-3797C8BFF91B}" srcId="{6C2EC76F-626B-4F3F-9239-843ABC87993E}" destId="{D580F5FD-7D73-432D-AB5A-4404D5505AA2}" srcOrd="1" destOrd="0" parTransId="{55D30413-A4F1-409D-A24A-5A586F961BF8}" sibTransId="{FF41CC69-C153-4F6C-BDEA-F8F65CA99461}"/>
    <dgm:cxn modelId="{3A6DA270-1DED-40FF-8692-11D6BDC15856}" srcId="{6C2EC76F-626B-4F3F-9239-843ABC87993E}" destId="{CAD40D1F-8390-49F8-8B87-1CB05DEA1DC4}" srcOrd="2" destOrd="0" parTransId="{AF6A246D-E5FF-41D8-9494-94F071E9261A}" sibTransId="{13BD1095-4F25-4B58-ACD3-765EEE008990}"/>
    <dgm:cxn modelId="{925C8256-B56B-431E-9F36-2921E6E55BCB}" type="presOf" srcId="{9F4CC98B-9D0A-44A5-A1B2-A2CAFCE761FB}" destId="{94020B52-BD21-4904-97EF-48F65189B7D4}" srcOrd="1" destOrd="0" presId="urn:microsoft.com/office/officeart/2005/8/layout/process1"/>
    <dgm:cxn modelId="{4D2F5BB4-ADDC-4D4A-BD05-3A98E2BA793B}" type="presOf" srcId="{FF41CC69-C153-4F6C-BDEA-F8F65CA99461}" destId="{D4F0E3E5-179F-4D62-BD55-D093130C597F}" srcOrd="1" destOrd="0" presId="urn:microsoft.com/office/officeart/2005/8/layout/process1"/>
    <dgm:cxn modelId="{BC211BD8-09B3-4B92-823C-2B52C5CB5649}" type="presOf" srcId="{D580F5FD-7D73-432D-AB5A-4404D5505AA2}" destId="{D1A4A992-4F62-4673-94A6-36F0CB50E32C}" srcOrd="0" destOrd="0" presId="urn:microsoft.com/office/officeart/2005/8/layout/process1"/>
    <dgm:cxn modelId="{64610BEA-8228-4A0D-B70C-426B00FE114D}" type="presOf" srcId="{7D1687D0-53D3-4A9A-B02A-684194A55D48}" destId="{0DBD4D99-C2BB-4EC2-8F80-A274766B6396}" srcOrd="0" destOrd="0" presId="urn:microsoft.com/office/officeart/2005/8/layout/process1"/>
    <dgm:cxn modelId="{9E20DEFC-B59F-4FAD-9B6A-AF3F6C13F126}" srcId="{6C2EC76F-626B-4F3F-9239-843ABC87993E}" destId="{7D1687D0-53D3-4A9A-B02A-684194A55D48}" srcOrd="3" destOrd="0" parTransId="{85FE6343-ACE3-435D-BEEB-3457C144BDE6}" sibTransId="{741583DE-0EFC-49C4-9D88-9274FDC4A505}"/>
    <dgm:cxn modelId="{8402AC9B-0E9F-4C5B-A3AE-621FCA95B8A1}" type="presParOf" srcId="{171B6657-B5F0-438B-BB0A-0E41704A5B86}" destId="{22A20CD2-CBAD-4C93-9FE6-0A6EC6C7B70E}" srcOrd="0" destOrd="0" presId="urn:microsoft.com/office/officeart/2005/8/layout/process1"/>
    <dgm:cxn modelId="{9143365D-EE47-450E-8E37-FF2AD814EBA9}" type="presParOf" srcId="{171B6657-B5F0-438B-BB0A-0E41704A5B86}" destId="{049715A0-9590-4951-992D-EE0BC41A1D3D}" srcOrd="1" destOrd="0" presId="urn:microsoft.com/office/officeart/2005/8/layout/process1"/>
    <dgm:cxn modelId="{FBB8DE7D-40C6-48F7-91B2-4A70985CFA4F}" type="presParOf" srcId="{049715A0-9590-4951-992D-EE0BC41A1D3D}" destId="{94020B52-BD21-4904-97EF-48F65189B7D4}" srcOrd="0" destOrd="0" presId="urn:microsoft.com/office/officeart/2005/8/layout/process1"/>
    <dgm:cxn modelId="{B150B4A0-277C-474F-8DF0-7394334C404B}" type="presParOf" srcId="{171B6657-B5F0-438B-BB0A-0E41704A5B86}" destId="{D1A4A992-4F62-4673-94A6-36F0CB50E32C}" srcOrd="2" destOrd="0" presId="urn:microsoft.com/office/officeart/2005/8/layout/process1"/>
    <dgm:cxn modelId="{0154D6ED-2041-4DD9-ADA2-D32C2BCE6289}" type="presParOf" srcId="{171B6657-B5F0-438B-BB0A-0E41704A5B86}" destId="{BD159E9A-B8D7-4AA2-A232-B7C69C172CC2}" srcOrd="3" destOrd="0" presId="urn:microsoft.com/office/officeart/2005/8/layout/process1"/>
    <dgm:cxn modelId="{923D8F93-01A7-4F3A-8E9E-C6F7A4B326ED}" type="presParOf" srcId="{BD159E9A-B8D7-4AA2-A232-B7C69C172CC2}" destId="{D4F0E3E5-179F-4D62-BD55-D093130C597F}" srcOrd="0" destOrd="0" presId="urn:microsoft.com/office/officeart/2005/8/layout/process1"/>
    <dgm:cxn modelId="{80BD981E-12A7-430D-8227-12670EF9374C}" type="presParOf" srcId="{171B6657-B5F0-438B-BB0A-0E41704A5B86}" destId="{59EF2F48-B317-4FE9-8FFB-DFDB70B8A53A}" srcOrd="4" destOrd="0" presId="urn:microsoft.com/office/officeart/2005/8/layout/process1"/>
    <dgm:cxn modelId="{671CB75A-1651-4689-B0DF-E4CF3378A27F}" type="presParOf" srcId="{171B6657-B5F0-438B-BB0A-0E41704A5B86}" destId="{B8B405EB-49D6-44FD-8196-AD42E3923BC6}" srcOrd="5" destOrd="0" presId="urn:microsoft.com/office/officeart/2005/8/layout/process1"/>
    <dgm:cxn modelId="{33FDAF84-21CA-4830-87AA-67AD3852E403}" type="presParOf" srcId="{B8B405EB-49D6-44FD-8196-AD42E3923BC6}" destId="{D9780904-9348-49B8-97DE-6F74A773186E}" srcOrd="0" destOrd="0" presId="urn:microsoft.com/office/officeart/2005/8/layout/process1"/>
    <dgm:cxn modelId="{9AED07A5-23A1-4CB7-819B-67783CFA6580}" type="presParOf" srcId="{171B6657-B5F0-438B-BB0A-0E41704A5B86}" destId="{0DBD4D99-C2BB-4EC2-8F80-A274766B63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8B5DDE-1574-4858-8B76-4DFC0AB10A5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29B2345-7C9D-4662-8D05-BB0370531FBE}">
      <dgm:prSet/>
      <dgm:spPr/>
      <dgm:t>
        <a:bodyPr/>
        <a:lstStyle/>
        <a:p>
          <a:r>
            <a:rPr lang="en-US"/>
            <a:t>1. Get minimum 3 people involved (one must be a SA attorney and no more than 2 people can be related)</a:t>
          </a:r>
        </a:p>
      </dgm:t>
    </dgm:pt>
    <dgm:pt modelId="{7919809D-FC9F-4CFE-B398-BC526E6F1CE4}" type="parTrans" cxnId="{F80F3805-12E5-4143-B9F1-EE839DDED65D}">
      <dgm:prSet/>
      <dgm:spPr/>
      <dgm:t>
        <a:bodyPr/>
        <a:lstStyle/>
        <a:p>
          <a:endParaRPr lang="en-US"/>
        </a:p>
      </dgm:t>
    </dgm:pt>
    <dgm:pt modelId="{A976A5BC-86BB-4239-A0A7-72B1534A5D1C}" type="sibTrans" cxnId="{F80F3805-12E5-4143-B9F1-EE839DDED65D}">
      <dgm:prSet/>
      <dgm:spPr/>
      <dgm:t>
        <a:bodyPr/>
        <a:lstStyle/>
        <a:p>
          <a:endParaRPr lang="en-US"/>
        </a:p>
      </dgm:t>
    </dgm:pt>
    <dgm:pt modelId="{BB103EF3-BD59-499A-9E7E-9055C91EBE47}">
      <dgm:prSet/>
      <dgm:spPr/>
      <dgm:t>
        <a:bodyPr/>
        <a:lstStyle/>
        <a:p>
          <a:r>
            <a:rPr lang="en-US"/>
            <a:t>2. Develop a business plan for a Law Clinic (legal practice)</a:t>
          </a:r>
        </a:p>
      </dgm:t>
    </dgm:pt>
    <dgm:pt modelId="{00929964-023F-4667-9ACC-2EDA8D70EB74}" type="parTrans" cxnId="{45F1D0F4-04D2-4342-9C6A-C73B056E9973}">
      <dgm:prSet/>
      <dgm:spPr/>
      <dgm:t>
        <a:bodyPr/>
        <a:lstStyle/>
        <a:p>
          <a:endParaRPr lang="en-US"/>
        </a:p>
      </dgm:t>
    </dgm:pt>
    <dgm:pt modelId="{0E5AD1BF-26A2-4077-96B8-3BCA916EDA7A}" type="sibTrans" cxnId="{45F1D0F4-04D2-4342-9C6A-C73B056E9973}">
      <dgm:prSet/>
      <dgm:spPr/>
      <dgm:t>
        <a:bodyPr/>
        <a:lstStyle/>
        <a:p>
          <a:endParaRPr lang="en-US"/>
        </a:p>
      </dgm:t>
    </dgm:pt>
    <dgm:pt modelId="{9CA4EE55-690C-46B8-AB41-4E0549279B7A}">
      <dgm:prSet/>
      <dgm:spPr/>
      <dgm:t>
        <a:bodyPr/>
        <a:lstStyle/>
        <a:p>
          <a:r>
            <a:rPr lang="en-US"/>
            <a:t>3. Determine your budget and how much funding you will need</a:t>
          </a:r>
        </a:p>
      </dgm:t>
    </dgm:pt>
    <dgm:pt modelId="{54389C39-CD5A-4632-B1D6-E62C7E13D28E}" type="parTrans" cxnId="{D253319D-389A-42C4-996E-310108DEC878}">
      <dgm:prSet/>
      <dgm:spPr/>
      <dgm:t>
        <a:bodyPr/>
        <a:lstStyle/>
        <a:p>
          <a:endParaRPr lang="en-US"/>
        </a:p>
      </dgm:t>
    </dgm:pt>
    <dgm:pt modelId="{AABFB014-6DD6-4B51-A079-F8CD7775FD2C}" type="sibTrans" cxnId="{D253319D-389A-42C4-996E-310108DEC878}">
      <dgm:prSet/>
      <dgm:spPr/>
      <dgm:t>
        <a:bodyPr/>
        <a:lstStyle/>
        <a:p>
          <a:endParaRPr lang="en-US"/>
        </a:p>
      </dgm:t>
    </dgm:pt>
    <dgm:pt modelId="{9A1483AC-317B-4995-8537-352C19502904}">
      <dgm:prSet/>
      <dgm:spPr/>
      <dgm:t>
        <a:bodyPr/>
        <a:lstStyle/>
        <a:p>
          <a:r>
            <a:rPr lang="en-US"/>
            <a:t>4. Decide your name and form/register your preferred legal structure (</a:t>
          </a:r>
          <a:r>
            <a:rPr lang="en-US" err="1"/>
            <a:t>eg</a:t>
          </a:r>
          <a:r>
            <a:rPr lang="en-US"/>
            <a:t> voluntary association, charitable trust or NPC)</a:t>
          </a:r>
        </a:p>
      </dgm:t>
    </dgm:pt>
    <dgm:pt modelId="{FD14E358-569C-4287-B74C-60A8A3A9ECF9}" type="parTrans" cxnId="{57625798-5B52-4602-9A2E-DCFBE2C3AD06}">
      <dgm:prSet/>
      <dgm:spPr/>
      <dgm:t>
        <a:bodyPr/>
        <a:lstStyle/>
        <a:p>
          <a:endParaRPr lang="en-US"/>
        </a:p>
      </dgm:t>
    </dgm:pt>
    <dgm:pt modelId="{19950540-6D82-48DC-AD46-EC74BA8EA533}" type="sibTrans" cxnId="{57625798-5B52-4602-9A2E-DCFBE2C3AD06}">
      <dgm:prSet/>
      <dgm:spPr/>
      <dgm:t>
        <a:bodyPr/>
        <a:lstStyle/>
        <a:p>
          <a:endParaRPr lang="en-US"/>
        </a:p>
      </dgm:t>
    </dgm:pt>
    <dgm:pt modelId="{A1648E48-0753-4B14-9F63-2F230F83E634}">
      <dgm:prSet/>
      <dgm:spPr/>
      <dgm:t>
        <a:bodyPr/>
        <a:lstStyle/>
        <a:p>
          <a:r>
            <a:rPr lang="en-US" dirty="0"/>
            <a:t>5. Obtain NPO registration </a:t>
          </a:r>
        </a:p>
      </dgm:t>
    </dgm:pt>
    <dgm:pt modelId="{045C65B9-B037-41B4-BA62-DAE3C805C8BB}" type="parTrans" cxnId="{BE824A2A-D0F0-4A1A-B461-A2DAB8A153B6}">
      <dgm:prSet/>
      <dgm:spPr/>
      <dgm:t>
        <a:bodyPr/>
        <a:lstStyle/>
        <a:p>
          <a:endParaRPr lang="en-US"/>
        </a:p>
      </dgm:t>
    </dgm:pt>
    <dgm:pt modelId="{56391410-5FC8-496A-A34D-53CA439495C2}" type="sibTrans" cxnId="{BE824A2A-D0F0-4A1A-B461-A2DAB8A153B6}">
      <dgm:prSet/>
      <dgm:spPr/>
      <dgm:t>
        <a:bodyPr/>
        <a:lstStyle/>
        <a:p>
          <a:endParaRPr lang="en-US"/>
        </a:p>
      </dgm:t>
    </dgm:pt>
    <dgm:pt modelId="{2898658E-9124-47DA-981A-D6B5A87F9438}">
      <dgm:prSet/>
      <dgm:spPr/>
      <dgm:t>
        <a:bodyPr/>
        <a:lstStyle/>
        <a:p>
          <a:r>
            <a:rPr lang="en-US"/>
            <a:t>6. Apply to the Legal Practice Council for approval</a:t>
          </a:r>
        </a:p>
      </dgm:t>
    </dgm:pt>
    <dgm:pt modelId="{63FAC04B-3AC6-4627-BDDF-A85B3E452289}" type="parTrans" cxnId="{326B16BD-6DE6-4763-916F-F00879CD27C3}">
      <dgm:prSet/>
      <dgm:spPr/>
      <dgm:t>
        <a:bodyPr/>
        <a:lstStyle/>
        <a:p>
          <a:endParaRPr lang="en-US"/>
        </a:p>
      </dgm:t>
    </dgm:pt>
    <dgm:pt modelId="{E7C3079A-4A5A-4CE9-873E-760E0E37AA5C}" type="sibTrans" cxnId="{326B16BD-6DE6-4763-916F-F00879CD27C3}">
      <dgm:prSet/>
      <dgm:spPr/>
      <dgm:t>
        <a:bodyPr/>
        <a:lstStyle/>
        <a:p>
          <a:endParaRPr lang="en-US"/>
        </a:p>
      </dgm:t>
    </dgm:pt>
    <dgm:pt modelId="{4100CA28-2CB1-47D0-9367-9A301DBA9128}">
      <dgm:prSet/>
      <dgm:spPr/>
      <dgm:t>
        <a:bodyPr/>
        <a:lstStyle/>
        <a:p>
          <a:r>
            <a:rPr lang="en-US"/>
            <a:t>7. Open a bank account</a:t>
          </a:r>
        </a:p>
      </dgm:t>
    </dgm:pt>
    <dgm:pt modelId="{64473290-121B-45C8-BA92-DDFB285CFE3E}" type="parTrans" cxnId="{2B7F902F-02B7-40E3-8658-FEF65D00252E}">
      <dgm:prSet/>
      <dgm:spPr/>
      <dgm:t>
        <a:bodyPr/>
        <a:lstStyle/>
        <a:p>
          <a:endParaRPr lang="en-US"/>
        </a:p>
      </dgm:t>
    </dgm:pt>
    <dgm:pt modelId="{A800690A-6C00-4B03-96A3-1915B1E7762C}" type="sibTrans" cxnId="{2B7F902F-02B7-40E3-8658-FEF65D00252E}">
      <dgm:prSet/>
      <dgm:spPr/>
      <dgm:t>
        <a:bodyPr/>
        <a:lstStyle/>
        <a:p>
          <a:endParaRPr lang="en-US"/>
        </a:p>
      </dgm:t>
    </dgm:pt>
    <dgm:pt modelId="{C60E0957-2DB8-4CF4-9D7F-72FF6C6CC43D}">
      <dgm:prSet/>
      <dgm:spPr/>
      <dgm:t>
        <a:bodyPr/>
        <a:lstStyle/>
        <a:p>
          <a:r>
            <a:rPr lang="en-US"/>
            <a:t>8. Apply to SARS for tax exemption </a:t>
          </a:r>
        </a:p>
      </dgm:t>
    </dgm:pt>
    <dgm:pt modelId="{80738F95-FD1D-4B0D-BBDD-757456797EA1}" type="parTrans" cxnId="{5156D674-5EF6-4B41-9DF3-3C10BD9062FD}">
      <dgm:prSet/>
      <dgm:spPr/>
      <dgm:t>
        <a:bodyPr/>
        <a:lstStyle/>
        <a:p>
          <a:endParaRPr lang="en-US"/>
        </a:p>
      </dgm:t>
    </dgm:pt>
    <dgm:pt modelId="{D4A0978E-B012-437F-A7B8-C874F61D9E0B}" type="sibTrans" cxnId="{5156D674-5EF6-4B41-9DF3-3C10BD9062FD}">
      <dgm:prSet/>
      <dgm:spPr/>
      <dgm:t>
        <a:bodyPr/>
        <a:lstStyle/>
        <a:p>
          <a:endParaRPr lang="en-US"/>
        </a:p>
      </dgm:t>
    </dgm:pt>
    <dgm:pt modelId="{B53D4EB8-F92D-42F2-9959-6D6BF3A52130}">
      <dgm:prSet/>
      <dgm:spPr/>
      <dgm:t>
        <a:bodyPr/>
        <a:lstStyle/>
        <a:p>
          <a:r>
            <a:rPr lang="en-US"/>
            <a:t>9. Secure funding</a:t>
          </a:r>
        </a:p>
      </dgm:t>
    </dgm:pt>
    <dgm:pt modelId="{78B6E491-9695-4C9A-B3BC-4032D5C7ACAA}" type="parTrans" cxnId="{7FE0B039-AB77-49FB-9DFD-0E0463E209CA}">
      <dgm:prSet/>
      <dgm:spPr/>
      <dgm:t>
        <a:bodyPr/>
        <a:lstStyle/>
        <a:p>
          <a:endParaRPr lang="en-US"/>
        </a:p>
      </dgm:t>
    </dgm:pt>
    <dgm:pt modelId="{3FD9932E-734D-473B-914B-22526F0F737E}" type="sibTrans" cxnId="{7FE0B039-AB77-49FB-9DFD-0E0463E209CA}">
      <dgm:prSet/>
      <dgm:spPr/>
      <dgm:t>
        <a:bodyPr/>
        <a:lstStyle/>
        <a:p>
          <a:endParaRPr lang="en-US"/>
        </a:p>
      </dgm:t>
    </dgm:pt>
    <dgm:pt modelId="{4772054F-CC12-43C6-9502-A384A9A5C4B0}">
      <dgm:prSet/>
      <dgm:spPr/>
      <dgm:t>
        <a:bodyPr/>
        <a:lstStyle/>
        <a:p>
          <a:r>
            <a:rPr lang="en-US" dirty="0"/>
            <a:t>10. Secure clients</a:t>
          </a:r>
          <a:endParaRPr lang="en-ZA" dirty="0"/>
        </a:p>
      </dgm:t>
    </dgm:pt>
    <dgm:pt modelId="{ED466E28-B9E6-4414-8E70-7B9C4EFEAE5A}" type="parTrans" cxnId="{69089372-3169-44DA-A51B-B513B946942E}">
      <dgm:prSet/>
      <dgm:spPr/>
      <dgm:t>
        <a:bodyPr/>
        <a:lstStyle/>
        <a:p>
          <a:endParaRPr lang="en-ZA"/>
        </a:p>
      </dgm:t>
    </dgm:pt>
    <dgm:pt modelId="{D04F407D-22F6-43CD-BC19-FEBBFCFCFA03}" type="sibTrans" cxnId="{69089372-3169-44DA-A51B-B513B946942E}">
      <dgm:prSet/>
      <dgm:spPr/>
      <dgm:t>
        <a:bodyPr/>
        <a:lstStyle/>
        <a:p>
          <a:endParaRPr lang="en-ZA"/>
        </a:p>
      </dgm:t>
    </dgm:pt>
    <dgm:pt modelId="{592D7C74-028E-4FED-826B-A21F6E5CC4FC}" type="pres">
      <dgm:prSet presAssocID="{9C8B5DDE-1574-4858-8B76-4DFC0AB10A5B}" presName="Name0" presStyleCnt="0">
        <dgm:presLayoutVars>
          <dgm:dir/>
          <dgm:resizeHandles val="exact"/>
        </dgm:presLayoutVars>
      </dgm:prSet>
      <dgm:spPr/>
    </dgm:pt>
    <dgm:pt modelId="{D3A24D73-01D6-4520-9752-B1D0402882EB}" type="pres">
      <dgm:prSet presAssocID="{629B2345-7C9D-4662-8D05-BB0370531FBE}" presName="node" presStyleLbl="node1" presStyleIdx="0" presStyleCnt="10">
        <dgm:presLayoutVars>
          <dgm:bulletEnabled val="1"/>
        </dgm:presLayoutVars>
      </dgm:prSet>
      <dgm:spPr/>
    </dgm:pt>
    <dgm:pt modelId="{A21AEE3B-1A32-4321-81D0-7AB974D1330E}" type="pres">
      <dgm:prSet presAssocID="{A976A5BC-86BB-4239-A0A7-72B1534A5D1C}" presName="sibTrans" presStyleLbl="sibTrans1D1" presStyleIdx="0" presStyleCnt="9"/>
      <dgm:spPr/>
    </dgm:pt>
    <dgm:pt modelId="{1C927699-5108-44D1-9788-C032525E5BC9}" type="pres">
      <dgm:prSet presAssocID="{A976A5BC-86BB-4239-A0A7-72B1534A5D1C}" presName="connectorText" presStyleLbl="sibTrans1D1" presStyleIdx="0" presStyleCnt="9"/>
      <dgm:spPr/>
    </dgm:pt>
    <dgm:pt modelId="{057F22DA-8ED2-4203-BA90-282C1FF59318}" type="pres">
      <dgm:prSet presAssocID="{BB103EF3-BD59-499A-9E7E-9055C91EBE47}" presName="node" presStyleLbl="node1" presStyleIdx="1" presStyleCnt="10">
        <dgm:presLayoutVars>
          <dgm:bulletEnabled val="1"/>
        </dgm:presLayoutVars>
      </dgm:prSet>
      <dgm:spPr/>
    </dgm:pt>
    <dgm:pt modelId="{E99F9969-58BD-47BC-8A9F-79E63519005D}" type="pres">
      <dgm:prSet presAssocID="{0E5AD1BF-26A2-4077-96B8-3BCA916EDA7A}" presName="sibTrans" presStyleLbl="sibTrans1D1" presStyleIdx="1" presStyleCnt="9"/>
      <dgm:spPr/>
    </dgm:pt>
    <dgm:pt modelId="{577DCC31-1D45-40C5-9788-51C204A39DB4}" type="pres">
      <dgm:prSet presAssocID="{0E5AD1BF-26A2-4077-96B8-3BCA916EDA7A}" presName="connectorText" presStyleLbl="sibTrans1D1" presStyleIdx="1" presStyleCnt="9"/>
      <dgm:spPr/>
    </dgm:pt>
    <dgm:pt modelId="{48FB9D6B-9805-477E-A642-92624651BA25}" type="pres">
      <dgm:prSet presAssocID="{9CA4EE55-690C-46B8-AB41-4E0549279B7A}" presName="node" presStyleLbl="node1" presStyleIdx="2" presStyleCnt="10">
        <dgm:presLayoutVars>
          <dgm:bulletEnabled val="1"/>
        </dgm:presLayoutVars>
      </dgm:prSet>
      <dgm:spPr/>
    </dgm:pt>
    <dgm:pt modelId="{0BCABC1C-43AA-45CA-B7D1-01A301F4D641}" type="pres">
      <dgm:prSet presAssocID="{AABFB014-6DD6-4B51-A079-F8CD7775FD2C}" presName="sibTrans" presStyleLbl="sibTrans1D1" presStyleIdx="2" presStyleCnt="9"/>
      <dgm:spPr/>
    </dgm:pt>
    <dgm:pt modelId="{C73BCD93-46FE-4CB8-A745-EDEFF60113B4}" type="pres">
      <dgm:prSet presAssocID="{AABFB014-6DD6-4B51-A079-F8CD7775FD2C}" presName="connectorText" presStyleLbl="sibTrans1D1" presStyleIdx="2" presStyleCnt="9"/>
      <dgm:spPr/>
    </dgm:pt>
    <dgm:pt modelId="{3C5517FE-D50B-45AD-BC74-A4E1E788A747}" type="pres">
      <dgm:prSet presAssocID="{9A1483AC-317B-4995-8537-352C19502904}" presName="node" presStyleLbl="node1" presStyleIdx="3" presStyleCnt="10">
        <dgm:presLayoutVars>
          <dgm:bulletEnabled val="1"/>
        </dgm:presLayoutVars>
      </dgm:prSet>
      <dgm:spPr/>
    </dgm:pt>
    <dgm:pt modelId="{114FCAEE-2FD6-4252-884C-64F6827FDA35}" type="pres">
      <dgm:prSet presAssocID="{19950540-6D82-48DC-AD46-EC74BA8EA533}" presName="sibTrans" presStyleLbl="sibTrans1D1" presStyleIdx="3" presStyleCnt="9"/>
      <dgm:spPr/>
    </dgm:pt>
    <dgm:pt modelId="{2CEA059D-FFAB-4AFF-9467-F1D0E5233B80}" type="pres">
      <dgm:prSet presAssocID="{19950540-6D82-48DC-AD46-EC74BA8EA533}" presName="connectorText" presStyleLbl="sibTrans1D1" presStyleIdx="3" presStyleCnt="9"/>
      <dgm:spPr/>
    </dgm:pt>
    <dgm:pt modelId="{BF63B163-474D-4198-92BA-CDC12A24A28B}" type="pres">
      <dgm:prSet presAssocID="{A1648E48-0753-4B14-9F63-2F230F83E634}" presName="node" presStyleLbl="node1" presStyleIdx="4" presStyleCnt="10">
        <dgm:presLayoutVars>
          <dgm:bulletEnabled val="1"/>
        </dgm:presLayoutVars>
      </dgm:prSet>
      <dgm:spPr/>
    </dgm:pt>
    <dgm:pt modelId="{B3020D3A-556A-4066-9924-64DE5C75344B}" type="pres">
      <dgm:prSet presAssocID="{56391410-5FC8-496A-A34D-53CA439495C2}" presName="sibTrans" presStyleLbl="sibTrans1D1" presStyleIdx="4" presStyleCnt="9"/>
      <dgm:spPr/>
    </dgm:pt>
    <dgm:pt modelId="{D62425E9-B00E-4BBE-A761-8F6AE747174E}" type="pres">
      <dgm:prSet presAssocID="{56391410-5FC8-496A-A34D-53CA439495C2}" presName="connectorText" presStyleLbl="sibTrans1D1" presStyleIdx="4" presStyleCnt="9"/>
      <dgm:spPr/>
    </dgm:pt>
    <dgm:pt modelId="{4CC5D221-7DF0-4D65-AA0B-3C7DCD3C0C8E}" type="pres">
      <dgm:prSet presAssocID="{2898658E-9124-47DA-981A-D6B5A87F9438}" presName="node" presStyleLbl="node1" presStyleIdx="5" presStyleCnt="10">
        <dgm:presLayoutVars>
          <dgm:bulletEnabled val="1"/>
        </dgm:presLayoutVars>
      </dgm:prSet>
      <dgm:spPr/>
    </dgm:pt>
    <dgm:pt modelId="{3C2F0F33-7003-44E5-90AC-F4816024AD2F}" type="pres">
      <dgm:prSet presAssocID="{E7C3079A-4A5A-4CE9-873E-760E0E37AA5C}" presName="sibTrans" presStyleLbl="sibTrans1D1" presStyleIdx="5" presStyleCnt="9"/>
      <dgm:spPr/>
    </dgm:pt>
    <dgm:pt modelId="{2445B9DC-E954-4A49-9C5C-951506999D66}" type="pres">
      <dgm:prSet presAssocID="{E7C3079A-4A5A-4CE9-873E-760E0E37AA5C}" presName="connectorText" presStyleLbl="sibTrans1D1" presStyleIdx="5" presStyleCnt="9"/>
      <dgm:spPr/>
    </dgm:pt>
    <dgm:pt modelId="{08924064-7869-4838-B665-9711840A60CE}" type="pres">
      <dgm:prSet presAssocID="{4100CA28-2CB1-47D0-9367-9A301DBA9128}" presName="node" presStyleLbl="node1" presStyleIdx="6" presStyleCnt="10">
        <dgm:presLayoutVars>
          <dgm:bulletEnabled val="1"/>
        </dgm:presLayoutVars>
      </dgm:prSet>
      <dgm:spPr/>
    </dgm:pt>
    <dgm:pt modelId="{F463B8B5-F859-4423-945A-77D7B8975886}" type="pres">
      <dgm:prSet presAssocID="{A800690A-6C00-4B03-96A3-1915B1E7762C}" presName="sibTrans" presStyleLbl="sibTrans1D1" presStyleIdx="6" presStyleCnt="9"/>
      <dgm:spPr/>
    </dgm:pt>
    <dgm:pt modelId="{B6151A1A-6EA0-4C1E-81A3-14DC57231622}" type="pres">
      <dgm:prSet presAssocID="{A800690A-6C00-4B03-96A3-1915B1E7762C}" presName="connectorText" presStyleLbl="sibTrans1D1" presStyleIdx="6" presStyleCnt="9"/>
      <dgm:spPr/>
    </dgm:pt>
    <dgm:pt modelId="{7C589936-4D2C-4132-8EFE-DE370DCFC193}" type="pres">
      <dgm:prSet presAssocID="{C60E0957-2DB8-4CF4-9D7F-72FF6C6CC43D}" presName="node" presStyleLbl="node1" presStyleIdx="7" presStyleCnt="10">
        <dgm:presLayoutVars>
          <dgm:bulletEnabled val="1"/>
        </dgm:presLayoutVars>
      </dgm:prSet>
      <dgm:spPr/>
    </dgm:pt>
    <dgm:pt modelId="{1D78F985-1318-4A55-AF2D-C19251A0AEF2}" type="pres">
      <dgm:prSet presAssocID="{D4A0978E-B012-437F-A7B8-C874F61D9E0B}" presName="sibTrans" presStyleLbl="sibTrans1D1" presStyleIdx="7" presStyleCnt="9"/>
      <dgm:spPr/>
    </dgm:pt>
    <dgm:pt modelId="{BFED6B29-53E8-4318-ABF9-6F6701B6E69D}" type="pres">
      <dgm:prSet presAssocID="{D4A0978E-B012-437F-A7B8-C874F61D9E0B}" presName="connectorText" presStyleLbl="sibTrans1D1" presStyleIdx="7" presStyleCnt="9"/>
      <dgm:spPr/>
    </dgm:pt>
    <dgm:pt modelId="{2D686209-8069-424D-AE21-F1880CDC7424}" type="pres">
      <dgm:prSet presAssocID="{B53D4EB8-F92D-42F2-9959-6D6BF3A52130}" presName="node" presStyleLbl="node1" presStyleIdx="8" presStyleCnt="10">
        <dgm:presLayoutVars>
          <dgm:bulletEnabled val="1"/>
        </dgm:presLayoutVars>
      </dgm:prSet>
      <dgm:spPr/>
    </dgm:pt>
    <dgm:pt modelId="{1399B490-A54D-48BE-9938-F74C83C6BB94}" type="pres">
      <dgm:prSet presAssocID="{3FD9932E-734D-473B-914B-22526F0F737E}" presName="sibTrans" presStyleLbl="sibTrans1D1" presStyleIdx="8" presStyleCnt="9"/>
      <dgm:spPr/>
    </dgm:pt>
    <dgm:pt modelId="{BAB75F19-0922-4A9B-92AB-80370F4B3395}" type="pres">
      <dgm:prSet presAssocID="{3FD9932E-734D-473B-914B-22526F0F737E}" presName="connectorText" presStyleLbl="sibTrans1D1" presStyleIdx="8" presStyleCnt="9"/>
      <dgm:spPr/>
    </dgm:pt>
    <dgm:pt modelId="{6B59B487-B26E-44CE-8EA2-0587BE754EF2}" type="pres">
      <dgm:prSet presAssocID="{4772054F-CC12-43C6-9502-A384A9A5C4B0}" presName="node" presStyleLbl="node1" presStyleIdx="9" presStyleCnt="10">
        <dgm:presLayoutVars>
          <dgm:bulletEnabled val="1"/>
        </dgm:presLayoutVars>
      </dgm:prSet>
      <dgm:spPr/>
    </dgm:pt>
  </dgm:ptLst>
  <dgm:cxnLst>
    <dgm:cxn modelId="{FB1A3602-4300-4F6A-8FE2-EBE70D88C627}" type="presOf" srcId="{C60E0957-2DB8-4CF4-9D7F-72FF6C6CC43D}" destId="{7C589936-4D2C-4132-8EFE-DE370DCFC193}" srcOrd="0" destOrd="0" presId="urn:microsoft.com/office/officeart/2016/7/layout/RepeatingBendingProcessNew"/>
    <dgm:cxn modelId="{F80F3805-12E5-4143-B9F1-EE839DDED65D}" srcId="{9C8B5DDE-1574-4858-8B76-4DFC0AB10A5B}" destId="{629B2345-7C9D-4662-8D05-BB0370531FBE}" srcOrd="0" destOrd="0" parTransId="{7919809D-FC9F-4CFE-B398-BC526E6F1CE4}" sibTransId="{A976A5BC-86BB-4239-A0A7-72B1534A5D1C}"/>
    <dgm:cxn modelId="{F8D96407-F6CF-45B6-803D-A8D461576E51}" type="presOf" srcId="{4772054F-CC12-43C6-9502-A384A9A5C4B0}" destId="{6B59B487-B26E-44CE-8EA2-0587BE754EF2}" srcOrd="0" destOrd="0" presId="urn:microsoft.com/office/officeart/2016/7/layout/RepeatingBendingProcessNew"/>
    <dgm:cxn modelId="{0E1A980A-4879-44BF-9BE1-389E558D08A1}" type="presOf" srcId="{A800690A-6C00-4B03-96A3-1915B1E7762C}" destId="{F463B8B5-F859-4423-945A-77D7B8975886}" srcOrd="0" destOrd="0" presId="urn:microsoft.com/office/officeart/2016/7/layout/RepeatingBendingProcessNew"/>
    <dgm:cxn modelId="{FF28670D-B791-4AE4-8AA6-BC0B9DF75D84}" type="presOf" srcId="{0E5AD1BF-26A2-4077-96B8-3BCA916EDA7A}" destId="{E99F9969-58BD-47BC-8A9F-79E63519005D}" srcOrd="0" destOrd="0" presId="urn:microsoft.com/office/officeart/2016/7/layout/RepeatingBendingProcessNew"/>
    <dgm:cxn modelId="{C1D04815-6ED3-42AD-B65A-74A08A60243D}" type="presOf" srcId="{D4A0978E-B012-437F-A7B8-C874F61D9E0B}" destId="{BFED6B29-53E8-4318-ABF9-6F6701B6E69D}" srcOrd="1" destOrd="0" presId="urn:microsoft.com/office/officeart/2016/7/layout/RepeatingBendingProcessNew"/>
    <dgm:cxn modelId="{2CF50523-F8A1-4870-9661-A83078793601}" type="presOf" srcId="{E7C3079A-4A5A-4CE9-873E-760E0E37AA5C}" destId="{2445B9DC-E954-4A49-9C5C-951506999D66}" srcOrd="1" destOrd="0" presId="urn:microsoft.com/office/officeart/2016/7/layout/RepeatingBendingProcessNew"/>
    <dgm:cxn modelId="{BE824A2A-D0F0-4A1A-B461-A2DAB8A153B6}" srcId="{9C8B5DDE-1574-4858-8B76-4DFC0AB10A5B}" destId="{A1648E48-0753-4B14-9F63-2F230F83E634}" srcOrd="4" destOrd="0" parTransId="{045C65B9-B037-41B4-BA62-DAE3C805C8BB}" sibTransId="{56391410-5FC8-496A-A34D-53CA439495C2}"/>
    <dgm:cxn modelId="{750CEC2E-F017-4592-92D9-50489CF2B5F2}" type="presOf" srcId="{56391410-5FC8-496A-A34D-53CA439495C2}" destId="{D62425E9-B00E-4BBE-A761-8F6AE747174E}" srcOrd="1" destOrd="0" presId="urn:microsoft.com/office/officeart/2016/7/layout/RepeatingBendingProcessNew"/>
    <dgm:cxn modelId="{2B7F902F-02B7-40E3-8658-FEF65D00252E}" srcId="{9C8B5DDE-1574-4858-8B76-4DFC0AB10A5B}" destId="{4100CA28-2CB1-47D0-9367-9A301DBA9128}" srcOrd="6" destOrd="0" parTransId="{64473290-121B-45C8-BA92-DDFB285CFE3E}" sibTransId="{A800690A-6C00-4B03-96A3-1915B1E7762C}"/>
    <dgm:cxn modelId="{7FE0B039-AB77-49FB-9DFD-0E0463E209CA}" srcId="{9C8B5DDE-1574-4858-8B76-4DFC0AB10A5B}" destId="{B53D4EB8-F92D-42F2-9959-6D6BF3A52130}" srcOrd="8" destOrd="0" parTransId="{78B6E491-9695-4C9A-B3BC-4032D5C7ACAA}" sibTransId="{3FD9932E-734D-473B-914B-22526F0F737E}"/>
    <dgm:cxn modelId="{E11DED42-2E92-4EE7-808B-685C0B357070}" type="presOf" srcId="{B53D4EB8-F92D-42F2-9959-6D6BF3A52130}" destId="{2D686209-8069-424D-AE21-F1880CDC7424}" srcOrd="0" destOrd="0" presId="urn:microsoft.com/office/officeart/2016/7/layout/RepeatingBendingProcessNew"/>
    <dgm:cxn modelId="{42CEB967-351A-4C1B-BCA7-88EEA3ADC03E}" type="presOf" srcId="{AABFB014-6DD6-4B51-A079-F8CD7775FD2C}" destId="{0BCABC1C-43AA-45CA-B7D1-01A301F4D641}" srcOrd="0" destOrd="0" presId="urn:microsoft.com/office/officeart/2016/7/layout/RepeatingBendingProcessNew"/>
    <dgm:cxn modelId="{30F1CA48-930F-4147-89D5-03EEFFBE49A3}" type="presOf" srcId="{3FD9932E-734D-473B-914B-22526F0F737E}" destId="{BAB75F19-0922-4A9B-92AB-80370F4B3395}" srcOrd="1" destOrd="0" presId="urn:microsoft.com/office/officeart/2016/7/layout/RepeatingBendingProcessNew"/>
    <dgm:cxn modelId="{6B4CED49-A245-4CE1-B19C-BC7CAE5210C6}" type="presOf" srcId="{56391410-5FC8-496A-A34D-53CA439495C2}" destId="{B3020D3A-556A-4066-9924-64DE5C75344B}" srcOrd="0" destOrd="0" presId="urn:microsoft.com/office/officeart/2016/7/layout/RepeatingBendingProcessNew"/>
    <dgm:cxn modelId="{4F9B7F4F-C7EC-4F05-BABF-95B697153D99}" type="presOf" srcId="{A976A5BC-86BB-4239-A0A7-72B1534A5D1C}" destId="{1C927699-5108-44D1-9788-C032525E5BC9}" srcOrd="1" destOrd="0" presId="urn:microsoft.com/office/officeart/2016/7/layout/RepeatingBendingProcessNew"/>
    <dgm:cxn modelId="{69089372-3169-44DA-A51B-B513B946942E}" srcId="{9C8B5DDE-1574-4858-8B76-4DFC0AB10A5B}" destId="{4772054F-CC12-43C6-9502-A384A9A5C4B0}" srcOrd="9" destOrd="0" parTransId="{ED466E28-B9E6-4414-8E70-7B9C4EFEAE5A}" sibTransId="{D04F407D-22F6-43CD-BC19-FEBBFCFCFA03}"/>
    <dgm:cxn modelId="{5156D674-5EF6-4B41-9DF3-3C10BD9062FD}" srcId="{9C8B5DDE-1574-4858-8B76-4DFC0AB10A5B}" destId="{C60E0957-2DB8-4CF4-9D7F-72FF6C6CC43D}" srcOrd="7" destOrd="0" parTransId="{80738F95-FD1D-4B0D-BBDD-757456797EA1}" sibTransId="{D4A0978E-B012-437F-A7B8-C874F61D9E0B}"/>
    <dgm:cxn modelId="{164D3755-5B50-4BF4-85E7-00FAC742FB6C}" type="presOf" srcId="{19950540-6D82-48DC-AD46-EC74BA8EA533}" destId="{114FCAEE-2FD6-4252-884C-64F6827FDA35}" srcOrd="0" destOrd="0" presId="urn:microsoft.com/office/officeart/2016/7/layout/RepeatingBendingProcessNew"/>
    <dgm:cxn modelId="{E0946985-3A59-40AC-9C1D-47D3DE9F1850}" type="presOf" srcId="{0E5AD1BF-26A2-4077-96B8-3BCA916EDA7A}" destId="{577DCC31-1D45-40C5-9788-51C204A39DB4}" srcOrd="1" destOrd="0" presId="urn:microsoft.com/office/officeart/2016/7/layout/RepeatingBendingProcessNew"/>
    <dgm:cxn modelId="{5FDA7C87-1423-4EAB-8F48-F9CB7F0B5A40}" type="presOf" srcId="{AABFB014-6DD6-4B51-A079-F8CD7775FD2C}" destId="{C73BCD93-46FE-4CB8-A745-EDEFF60113B4}" srcOrd="1" destOrd="0" presId="urn:microsoft.com/office/officeart/2016/7/layout/RepeatingBendingProcessNew"/>
    <dgm:cxn modelId="{D087E98D-543F-4AB6-BFD3-A99A66A97A46}" type="presOf" srcId="{9A1483AC-317B-4995-8537-352C19502904}" destId="{3C5517FE-D50B-45AD-BC74-A4E1E788A747}" srcOrd="0" destOrd="0" presId="urn:microsoft.com/office/officeart/2016/7/layout/RepeatingBendingProcessNew"/>
    <dgm:cxn modelId="{57625798-5B52-4602-9A2E-DCFBE2C3AD06}" srcId="{9C8B5DDE-1574-4858-8B76-4DFC0AB10A5B}" destId="{9A1483AC-317B-4995-8537-352C19502904}" srcOrd="3" destOrd="0" parTransId="{FD14E358-569C-4287-B74C-60A8A3A9ECF9}" sibTransId="{19950540-6D82-48DC-AD46-EC74BA8EA533}"/>
    <dgm:cxn modelId="{0F68EA98-26BC-4258-B2B4-7560A3724D74}" type="presOf" srcId="{19950540-6D82-48DC-AD46-EC74BA8EA533}" destId="{2CEA059D-FFAB-4AFF-9467-F1D0E5233B80}" srcOrd="1" destOrd="0" presId="urn:microsoft.com/office/officeart/2016/7/layout/RepeatingBendingProcessNew"/>
    <dgm:cxn modelId="{67E2539A-9738-4FBB-966F-4FB272366F2A}" type="presOf" srcId="{D4A0978E-B012-437F-A7B8-C874F61D9E0B}" destId="{1D78F985-1318-4A55-AF2D-C19251A0AEF2}" srcOrd="0" destOrd="0" presId="urn:microsoft.com/office/officeart/2016/7/layout/RepeatingBendingProcessNew"/>
    <dgm:cxn modelId="{596D2C9C-3213-45E9-9144-97FBCAF1748F}" type="presOf" srcId="{A976A5BC-86BB-4239-A0A7-72B1534A5D1C}" destId="{A21AEE3B-1A32-4321-81D0-7AB974D1330E}" srcOrd="0" destOrd="0" presId="urn:microsoft.com/office/officeart/2016/7/layout/RepeatingBendingProcessNew"/>
    <dgm:cxn modelId="{D253319D-389A-42C4-996E-310108DEC878}" srcId="{9C8B5DDE-1574-4858-8B76-4DFC0AB10A5B}" destId="{9CA4EE55-690C-46B8-AB41-4E0549279B7A}" srcOrd="2" destOrd="0" parTransId="{54389C39-CD5A-4632-B1D6-E62C7E13D28E}" sibTransId="{AABFB014-6DD6-4B51-A079-F8CD7775FD2C}"/>
    <dgm:cxn modelId="{BC26E29D-394A-46D8-BD3D-FBE623F7BB88}" type="presOf" srcId="{9CA4EE55-690C-46B8-AB41-4E0549279B7A}" destId="{48FB9D6B-9805-477E-A642-92624651BA25}" srcOrd="0" destOrd="0" presId="urn:microsoft.com/office/officeart/2016/7/layout/RepeatingBendingProcessNew"/>
    <dgm:cxn modelId="{B025FCBA-9E41-4F6A-B9A2-F2FCFCF3DB78}" type="presOf" srcId="{BB103EF3-BD59-499A-9E7E-9055C91EBE47}" destId="{057F22DA-8ED2-4203-BA90-282C1FF59318}" srcOrd="0" destOrd="0" presId="urn:microsoft.com/office/officeart/2016/7/layout/RepeatingBendingProcessNew"/>
    <dgm:cxn modelId="{326B16BD-6DE6-4763-916F-F00879CD27C3}" srcId="{9C8B5DDE-1574-4858-8B76-4DFC0AB10A5B}" destId="{2898658E-9124-47DA-981A-D6B5A87F9438}" srcOrd="5" destOrd="0" parTransId="{63FAC04B-3AC6-4627-BDDF-A85B3E452289}" sibTransId="{E7C3079A-4A5A-4CE9-873E-760E0E37AA5C}"/>
    <dgm:cxn modelId="{2E874ED2-E74B-426B-8884-F84F5F23FCC6}" type="presOf" srcId="{A1648E48-0753-4B14-9F63-2F230F83E634}" destId="{BF63B163-474D-4198-92BA-CDC12A24A28B}" srcOrd="0" destOrd="0" presId="urn:microsoft.com/office/officeart/2016/7/layout/RepeatingBendingProcessNew"/>
    <dgm:cxn modelId="{DDCBB9D2-0FF3-49B5-BE6F-32C5D0A0F688}" type="presOf" srcId="{629B2345-7C9D-4662-8D05-BB0370531FBE}" destId="{D3A24D73-01D6-4520-9752-B1D0402882EB}" srcOrd="0" destOrd="0" presId="urn:microsoft.com/office/officeart/2016/7/layout/RepeatingBendingProcessNew"/>
    <dgm:cxn modelId="{305AF8D9-7F05-4B88-AB1D-E4EE86A9CC55}" type="presOf" srcId="{A800690A-6C00-4B03-96A3-1915B1E7762C}" destId="{B6151A1A-6EA0-4C1E-81A3-14DC57231622}" srcOrd="1" destOrd="0" presId="urn:microsoft.com/office/officeart/2016/7/layout/RepeatingBendingProcessNew"/>
    <dgm:cxn modelId="{C20494F0-29B5-43DE-BA87-258923756DC6}" type="presOf" srcId="{4100CA28-2CB1-47D0-9367-9A301DBA9128}" destId="{08924064-7869-4838-B665-9711840A60CE}" srcOrd="0" destOrd="0" presId="urn:microsoft.com/office/officeart/2016/7/layout/RepeatingBendingProcessNew"/>
    <dgm:cxn modelId="{45F1D0F4-04D2-4342-9C6A-C73B056E9973}" srcId="{9C8B5DDE-1574-4858-8B76-4DFC0AB10A5B}" destId="{BB103EF3-BD59-499A-9E7E-9055C91EBE47}" srcOrd="1" destOrd="0" parTransId="{00929964-023F-4667-9ACC-2EDA8D70EB74}" sibTransId="{0E5AD1BF-26A2-4077-96B8-3BCA916EDA7A}"/>
    <dgm:cxn modelId="{A8A8F0F4-9D6F-4371-BF6C-EF91A2B0D409}" type="presOf" srcId="{E7C3079A-4A5A-4CE9-873E-760E0E37AA5C}" destId="{3C2F0F33-7003-44E5-90AC-F4816024AD2F}" srcOrd="0" destOrd="0" presId="urn:microsoft.com/office/officeart/2016/7/layout/RepeatingBendingProcessNew"/>
    <dgm:cxn modelId="{A8D523F6-50FC-4F33-89E8-12B7B3FDCD4A}" type="presOf" srcId="{9C8B5DDE-1574-4858-8B76-4DFC0AB10A5B}" destId="{592D7C74-028E-4FED-826B-A21F6E5CC4FC}" srcOrd="0" destOrd="0" presId="urn:microsoft.com/office/officeart/2016/7/layout/RepeatingBendingProcessNew"/>
    <dgm:cxn modelId="{2DE878F8-7864-465B-AAF0-AD6F9CD313B7}" type="presOf" srcId="{2898658E-9124-47DA-981A-D6B5A87F9438}" destId="{4CC5D221-7DF0-4D65-AA0B-3C7DCD3C0C8E}" srcOrd="0" destOrd="0" presId="urn:microsoft.com/office/officeart/2016/7/layout/RepeatingBendingProcessNew"/>
    <dgm:cxn modelId="{4153A4F9-CB51-4413-A1E8-87098AF8405C}" type="presOf" srcId="{3FD9932E-734D-473B-914B-22526F0F737E}" destId="{1399B490-A54D-48BE-9938-F74C83C6BB94}" srcOrd="0" destOrd="0" presId="urn:microsoft.com/office/officeart/2016/7/layout/RepeatingBendingProcessNew"/>
    <dgm:cxn modelId="{ADC95410-A56D-43DC-BEF4-ED4E256E8ECE}" type="presParOf" srcId="{592D7C74-028E-4FED-826B-A21F6E5CC4FC}" destId="{D3A24D73-01D6-4520-9752-B1D0402882EB}" srcOrd="0" destOrd="0" presId="urn:microsoft.com/office/officeart/2016/7/layout/RepeatingBendingProcessNew"/>
    <dgm:cxn modelId="{C3E17C86-4D5A-4768-8035-657B72E54224}" type="presParOf" srcId="{592D7C74-028E-4FED-826B-A21F6E5CC4FC}" destId="{A21AEE3B-1A32-4321-81D0-7AB974D1330E}" srcOrd="1" destOrd="0" presId="urn:microsoft.com/office/officeart/2016/7/layout/RepeatingBendingProcessNew"/>
    <dgm:cxn modelId="{BBCD7F82-9F21-4EBB-9099-58C4FCBA87E8}" type="presParOf" srcId="{A21AEE3B-1A32-4321-81D0-7AB974D1330E}" destId="{1C927699-5108-44D1-9788-C032525E5BC9}" srcOrd="0" destOrd="0" presId="urn:microsoft.com/office/officeart/2016/7/layout/RepeatingBendingProcessNew"/>
    <dgm:cxn modelId="{4D0995B1-502E-4681-A4C6-07354F7AFC8D}" type="presParOf" srcId="{592D7C74-028E-4FED-826B-A21F6E5CC4FC}" destId="{057F22DA-8ED2-4203-BA90-282C1FF59318}" srcOrd="2" destOrd="0" presId="urn:microsoft.com/office/officeart/2016/7/layout/RepeatingBendingProcessNew"/>
    <dgm:cxn modelId="{B937D7EC-4301-487E-9653-1F0E55273F28}" type="presParOf" srcId="{592D7C74-028E-4FED-826B-A21F6E5CC4FC}" destId="{E99F9969-58BD-47BC-8A9F-79E63519005D}" srcOrd="3" destOrd="0" presId="urn:microsoft.com/office/officeart/2016/7/layout/RepeatingBendingProcessNew"/>
    <dgm:cxn modelId="{77E755F7-4F8A-4446-B965-5E14620582CC}" type="presParOf" srcId="{E99F9969-58BD-47BC-8A9F-79E63519005D}" destId="{577DCC31-1D45-40C5-9788-51C204A39DB4}" srcOrd="0" destOrd="0" presId="urn:microsoft.com/office/officeart/2016/7/layout/RepeatingBendingProcessNew"/>
    <dgm:cxn modelId="{E4995233-6C5D-4623-8B20-437E80A68CCC}" type="presParOf" srcId="{592D7C74-028E-4FED-826B-A21F6E5CC4FC}" destId="{48FB9D6B-9805-477E-A642-92624651BA25}" srcOrd="4" destOrd="0" presId="urn:microsoft.com/office/officeart/2016/7/layout/RepeatingBendingProcessNew"/>
    <dgm:cxn modelId="{492775EA-BD03-4643-B9E0-340789969C87}" type="presParOf" srcId="{592D7C74-028E-4FED-826B-A21F6E5CC4FC}" destId="{0BCABC1C-43AA-45CA-B7D1-01A301F4D641}" srcOrd="5" destOrd="0" presId="urn:microsoft.com/office/officeart/2016/7/layout/RepeatingBendingProcessNew"/>
    <dgm:cxn modelId="{EA15282B-E844-4972-A9DC-6BD43FF50163}" type="presParOf" srcId="{0BCABC1C-43AA-45CA-B7D1-01A301F4D641}" destId="{C73BCD93-46FE-4CB8-A745-EDEFF60113B4}" srcOrd="0" destOrd="0" presId="urn:microsoft.com/office/officeart/2016/7/layout/RepeatingBendingProcessNew"/>
    <dgm:cxn modelId="{CF44759C-2967-4543-A359-6F7882185CF2}" type="presParOf" srcId="{592D7C74-028E-4FED-826B-A21F6E5CC4FC}" destId="{3C5517FE-D50B-45AD-BC74-A4E1E788A747}" srcOrd="6" destOrd="0" presId="urn:microsoft.com/office/officeart/2016/7/layout/RepeatingBendingProcessNew"/>
    <dgm:cxn modelId="{A9DE0A52-A045-4DE9-9BC8-B1D7A84097A5}" type="presParOf" srcId="{592D7C74-028E-4FED-826B-A21F6E5CC4FC}" destId="{114FCAEE-2FD6-4252-884C-64F6827FDA35}" srcOrd="7" destOrd="0" presId="urn:microsoft.com/office/officeart/2016/7/layout/RepeatingBendingProcessNew"/>
    <dgm:cxn modelId="{800335E8-C579-44A9-96FA-6E930F8E9EF0}" type="presParOf" srcId="{114FCAEE-2FD6-4252-884C-64F6827FDA35}" destId="{2CEA059D-FFAB-4AFF-9467-F1D0E5233B80}" srcOrd="0" destOrd="0" presId="urn:microsoft.com/office/officeart/2016/7/layout/RepeatingBendingProcessNew"/>
    <dgm:cxn modelId="{CEEDB219-15AF-45E6-AB13-D691A7CB3ED7}" type="presParOf" srcId="{592D7C74-028E-4FED-826B-A21F6E5CC4FC}" destId="{BF63B163-474D-4198-92BA-CDC12A24A28B}" srcOrd="8" destOrd="0" presId="urn:microsoft.com/office/officeart/2016/7/layout/RepeatingBendingProcessNew"/>
    <dgm:cxn modelId="{EE060F3F-6679-4E8E-B7B0-374DC55386E2}" type="presParOf" srcId="{592D7C74-028E-4FED-826B-A21F6E5CC4FC}" destId="{B3020D3A-556A-4066-9924-64DE5C75344B}" srcOrd="9" destOrd="0" presId="urn:microsoft.com/office/officeart/2016/7/layout/RepeatingBendingProcessNew"/>
    <dgm:cxn modelId="{3CA68E73-A1E6-4FA1-9A9E-315F71A113B6}" type="presParOf" srcId="{B3020D3A-556A-4066-9924-64DE5C75344B}" destId="{D62425E9-B00E-4BBE-A761-8F6AE747174E}" srcOrd="0" destOrd="0" presId="urn:microsoft.com/office/officeart/2016/7/layout/RepeatingBendingProcessNew"/>
    <dgm:cxn modelId="{1C38971C-EC67-4C4F-8A2B-3F952B97E730}" type="presParOf" srcId="{592D7C74-028E-4FED-826B-A21F6E5CC4FC}" destId="{4CC5D221-7DF0-4D65-AA0B-3C7DCD3C0C8E}" srcOrd="10" destOrd="0" presId="urn:microsoft.com/office/officeart/2016/7/layout/RepeatingBendingProcessNew"/>
    <dgm:cxn modelId="{0035B00C-89D1-4E37-845B-B58FF89FEEC7}" type="presParOf" srcId="{592D7C74-028E-4FED-826B-A21F6E5CC4FC}" destId="{3C2F0F33-7003-44E5-90AC-F4816024AD2F}" srcOrd="11" destOrd="0" presId="urn:microsoft.com/office/officeart/2016/7/layout/RepeatingBendingProcessNew"/>
    <dgm:cxn modelId="{C5819165-C0F2-422D-A130-C6CB13C00240}" type="presParOf" srcId="{3C2F0F33-7003-44E5-90AC-F4816024AD2F}" destId="{2445B9DC-E954-4A49-9C5C-951506999D66}" srcOrd="0" destOrd="0" presId="urn:microsoft.com/office/officeart/2016/7/layout/RepeatingBendingProcessNew"/>
    <dgm:cxn modelId="{E46453C2-7A10-4859-B7D1-8ABC5550AB0E}" type="presParOf" srcId="{592D7C74-028E-4FED-826B-A21F6E5CC4FC}" destId="{08924064-7869-4838-B665-9711840A60CE}" srcOrd="12" destOrd="0" presId="urn:microsoft.com/office/officeart/2016/7/layout/RepeatingBendingProcessNew"/>
    <dgm:cxn modelId="{4AE19F3A-A95D-40F4-88F9-143EA8ECCD0B}" type="presParOf" srcId="{592D7C74-028E-4FED-826B-A21F6E5CC4FC}" destId="{F463B8B5-F859-4423-945A-77D7B8975886}" srcOrd="13" destOrd="0" presId="urn:microsoft.com/office/officeart/2016/7/layout/RepeatingBendingProcessNew"/>
    <dgm:cxn modelId="{0CC75C21-FDC1-499C-90E0-FDADD63657F2}" type="presParOf" srcId="{F463B8B5-F859-4423-945A-77D7B8975886}" destId="{B6151A1A-6EA0-4C1E-81A3-14DC57231622}" srcOrd="0" destOrd="0" presId="urn:microsoft.com/office/officeart/2016/7/layout/RepeatingBendingProcessNew"/>
    <dgm:cxn modelId="{B509EC7F-9E0B-4BDF-8E3F-1EEE3760A545}" type="presParOf" srcId="{592D7C74-028E-4FED-826B-A21F6E5CC4FC}" destId="{7C589936-4D2C-4132-8EFE-DE370DCFC193}" srcOrd="14" destOrd="0" presId="urn:microsoft.com/office/officeart/2016/7/layout/RepeatingBendingProcessNew"/>
    <dgm:cxn modelId="{70B4771F-A886-48F9-8291-9140D81E875A}" type="presParOf" srcId="{592D7C74-028E-4FED-826B-A21F6E5CC4FC}" destId="{1D78F985-1318-4A55-AF2D-C19251A0AEF2}" srcOrd="15" destOrd="0" presId="urn:microsoft.com/office/officeart/2016/7/layout/RepeatingBendingProcessNew"/>
    <dgm:cxn modelId="{45D177B0-5F2F-4FA3-8825-AC732A63548E}" type="presParOf" srcId="{1D78F985-1318-4A55-AF2D-C19251A0AEF2}" destId="{BFED6B29-53E8-4318-ABF9-6F6701B6E69D}" srcOrd="0" destOrd="0" presId="urn:microsoft.com/office/officeart/2016/7/layout/RepeatingBendingProcessNew"/>
    <dgm:cxn modelId="{EEC69CA7-9A9A-45D7-B91C-5E6CCAF6B1AE}" type="presParOf" srcId="{592D7C74-028E-4FED-826B-A21F6E5CC4FC}" destId="{2D686209-8069-424D-AE21-F1880CDC7424}" srcOrd="16" destOrd="0" presId="urn:microsoft.com/office/officeart/2016/7/layout/RepeatingBendingProcessNew"/>
    <dgm:cxn modelId="{B7C8EEB6-2BE6-4BBD-9219-65B201ADE991}" type="presParOf" srcId="{592D7C74-028E-4FED-826B-A21F6E5CC4FC}" destId="{1399B490-A54D-48BE-9938-F74C83C6BB94}" srcOrd="17" destOrd="0" presId="urn:microsoft.com/office/officeart/2016/7/layout/RepeatingBendingProcessNew"/>
    <dgm:cxn modelId="{04BB8B18-F432-42B7-AF65-A4A1C9834AF8}" type="presParOf" srcId="{1399B490-A54D-48BE-9938-F74C83C6BB94}" destId="{BAB75F19-0922-4A9B-92AB-80370F4B3395}" srcOrd="0" destOrd="0" presId="urn:microsoft.com/office/officeart/2016/7/layout/RepeatingBendingProcessNew"/>
    <dgm:cxn modelId="{078D4F63-EBE9-4E54-8377-148EAC1D31D4}" type="presParOf" srcId="{592D7C74-028E-4FED-826B-A21F6E5CC4FC}" destId="{6B59B487-B26E-44CE-8EA2-0587BE754EF2}"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2B1C9-7375-4B1C-9109-D7D3E3DD8DE4}">
      <dsp:nvSpPr>
        <dsp:cNvPr id="0" name=""/>
        <dsp:cNvSpPr/>
      </dsp:nvSpPr>
      <dsp:spPr>
        <a:xfrm>
          <a:off x="0" y="0"/>
          <a:ext cx="10515600" cy="4351338"/>
        </a:xfrm>
        <a:prstGeom prst="roundRect">
          <a:avLst>
            <a:gd name="adj" fmla="val 8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3377122" numCol="1" spcCol="1270" anchor="t" anchorCtr="0">
          <a:noAutofit/>
        </a:bodyPr>
        <a:lstStyle/>
        <a:p>
          <a:pPr marL="0" lvl="0" indent="0" algn="l" defTabSz="222250">
            <a:lnSpc>
              <a:spcPct val="90000"/>
            </a:lnSpc>
            <a:spcBef>
              <a:spcPct val="0"/>
            </a:spcBef>
            <a:spcAft>
              <a:spcPct val="35000"/>
            </a:spcAft>
            <a:buNone/>
          </a:pPr>
          <a:r>
            <a:rPr lang="en-ZA" sz="500" kern="1200" dirty="0"/>
            <a:t>                                                                                                                                                                                                                                                                                                                                           </a:t>
          </a:r>
          <a:r>
            <a:rPr lang="en-ZA" sz="1600" kern="1200" dirty="0"/>
            <a:t>No registration required</a:t>
          </a:r>
        </a:p>
        <a:p>
          <a:pPr marL="0" lvl="0" indent="0" algn="l" defTabSz="222250">
            <a:lnSpc>
              <a:spcPct val="90000"/>
            </a:lnSpc>
            <a:spcBef>
              <a:spcPct val="0"/>
            </a:spcBef>
            <a:spcAft>
              <a:spcPct val="35000"/>
            </a:spcAft>
            <a:buNone/>
          </a:pPr>
          <a:r>
            <a:rPr lang="en-ZA" sz="1600" kern="1200" dirty="0"/>
            <a:t>                                                                                                        Not part of government</a:t>
          </a:r>
        </a:p>
        <a:p>
          <a:pPr marL="0" lvl="0" indent="0" algn="l" defTabSz="222250">
            <a:lnSpc>
              <a:spcPct val="90000"/>
            </a:lnSpc>
            <a:spcBef>
              <a:spcPct val="0"/>
            </a:spcBef>
            <a:spcAft>
              <a:spcPct val="35000"/>
            </a:spcAft>
            <a:buNone/>
          </a:pPr>
          <a:r>
            <a:rPr lang="en-ZA" sz="1600" kern="1200" dirty="0"/>
            <a:t>                                                                                                        Activities benefit a group (</a:t>
          </a:r>
          <a:r>
            <a:rPr lang="en-ZA" sz="1600" kern="1200" dirty="0" err="1"/>
            <a:t>Eg</a:t>
          </a:r>
          <a:r>
            <a:rPr lang="en-ZA" sz="1600" kern="1200" dirty="0"/>
            <a:t> schools, sport, old age homes etc)</a:t>
          </a:r>
        </a:p>
        <a:p>
          <a:pPr marL="0" lvl="0" indent="0" algn="l" defTabSz="222250">
            <a:lnSpc>
              <a:spcPct val="90000"/>
            </a:lnSpc>
            <a:spcBef>
              <a:spcPct val="0"/>
            </a:spcBef>
            <a:spcAft>
              <a:spcPct val="35000"/>
            </a:spcAft>
            <a:buNone/>
          </a:pPr>
          <a:r>
            <a:rPr lang="en-ZA" sz="1000" kern="1200" dirty="0"/>
            <a:t>                                                                                                                                                                         </a:t>
          </a:r>
        </a:p>
      </dsp:txBody>
      <dsp:txXfrm>
        <a:off x="108329" y="108329"/>
        <a:ext cx="10298942" cy="4134680"/>
      </dsp:txXfrm>
    </dsp:sp>
    <dsp:sp modelId="{A2A11253-B117-457E-B5D5-60A6F27BFE47}">
      <dsp:nvSpPr>
        <dsp:cNvPr id="0" name=""/>
        <dsp:cNvSpPr/>
      </dsp:nvSpPr>
      <dsp:spPr>
        <a:xfrm>
          <a:off x="529428" y="173444"/>
          <a:ext cx="4171780" cy="693163"/>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a:t>NGO</a:t>
          </a:r>
          <a:r>
            <a:rPr lang="en-ZA" sz="2000" kern="1200"/>
            <a:t> = Non-government organisation</a:t>
          </a:r>
        </a:p>
      </dsp:txBody>
      <dsp:txXfrm>
        <a:off x="550745" y="194761"/>
        <a:ext cx="4129146" cy="650529"/>
      </dsp:txXfrm>
    </dsp:sp>
    <dsp:sp modelId="{DBF357FF-9C71-4B43-AB34-6C974ADC6E82}">
      <dsp:nvSpPr>
        <dsp:cNvPr id="0" name=""/>
        <dsp:cNvSpPr/>
      </dsp:nvSpPr>
      <dsp:spPr>
        <a:xfrm>
          <a:off x="2117218" y="1087834"/>
          <a:ext cx="8149590" cy="3045936"/>
        </a:xfrm>
        <a:prstGeom prst="roundRect">
          <a:avLst>
            <a:gd name="adj" fmla="val 105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34170" numCol="1" spcCol="1270" anchor="t" anchorCtr="0">
          <a:noAutofit/>
        </a:bodyPr>
        <a:lstStyle/>
        <a:p>
          <a:pPr marL="0" lvl="0" indent="0" algn="l" defTabSz="222250">
            <a:lnSpc>
              <a:spcPct val="90000"/>
            </a:lnSpc>
            <a:spcBef>
              <a:spcPct val="0"/>
            </a:spcBef>
            <a:spcAft>
              <a:spcPct val="35000"/>
            </a:spcAft>
            <a:buNone/>
          </a:pPr>
          <a:endParaRPr lang="en-ZA" sz="500" kern="1200" dirty="0"/>
        </a:p>
        <a:p>
          <a:pPr marL="0" lvl="0" indent="0" algn="l" defTabSz="222250">
            <a:lnSpc>
              <a:spcPct val="90000"/>
            </a:lnSpc>
            <a:spcBef>
              <a:spcPct val="0"/>
            </a:spcBef>
            <a:spcAft>
              <a:spcPct val="35000"/>
            </a:spcAft>
            <a:buNone/>
          </a:pPr>
          <a:endParaRPr lang="en-ZA" sz="500" kern="1200" dirty="0"/>
        </a:p>
        <a:p>
          <a:pPr marL="0" lvl="0" indent="0" algn="l" defTabSz="222250">
            <a:lnSpc>
              <a:spcPct val="90000"/>
            </a:lnSpc>
            <a:spcBef>
              <a:spcPct val="0"/>
            </a:spcBef>
            <a:spcAft>
              <a:spcPct val="35000"/>
            </a:spcAft>
            <a:buNone/>
          </a:pPr>
          <a:endParaRPr lang="en-ZA" sz="500" kern="1200" dirty="0"/>
        </a:p>
        <a:p>
          <a:pPr marL="0" lvl="0" indent="0" algn="l" defTabSz="222250">
            <a:lnSpc>
              <a:spcPct val="90000"/>
            </a:lnSpc>
            <a:spcBef>
              <a:spcPct val="0"/>
            </a:spcBef>
            <a:spcAft>
              <a:spcPct val="35000"/>
            </a:spcAft>
            <a:buNone/>
          </a:pPr>
          <a:r>
            <a:rPr lang="en-ZA" sz="1600" kern="1200" dirty="0"/>
            <a:t>                                                                                       Nonprofit Organisations Act</a:t>
          </a:r>
        </a:p>
        <a:p>
          <a:pPr marL="0" lvl="0" indent="0" algn="l" defTabSz="222250">
            <a:lnSpc>
              <a:spcPct val="90000"/>
            </a:lnSpc>
            <a:spcBef>
              <a:spcPct val="0"/>
            </a:spcBef>
            <a:spcAft>
              <a:spcPct val="35000"/>
            </a:spcAft>
            <a:buNone/>
          </a:pPr>
          <a:r>
            <a:rPr lang="en-ZA" sz="1600" kern="1200" dirty="0"/>
            <a:t>                                                                                       Requires registration and annual renewal</a:t>
          </a:r>
        </a:p>
        <a:p>
          <a:pPr marL="0" lvl="0" indent="0" algn="l" defTabSz="222250">
            <a:lnSpc>
              <a:spcPct val="90000"/>
            </a:lnSpc>
            <a:spcBef>
              <a:spcPct val="0"/>
            </a:spcBef>
            <a:spcAft>
              <a:spcPct val="35000"/>
            </a:spcAft>
            <a:buNone/>
          </a:pPr>
          <a:r>
            <a:rPr lang="en-ZA" sz="1600" kern="1200" dirty="0"/>
            <a:t>                                                                                        </a:t>
          </a:r>
        </a:p>
        <a:p>
          <a:pPr marL="0" lvl="0" indent="0" algn="l" defTabSz="222250">
            <a:lnSpc>
              <a:spcPct val="90000"/>
            </a:lnSpc>
            <a:spcBef>
              <a:spcPct val="0"/>
            </a:spcBef>
            <a:spcAft>
              <a:spcPct val="35000"/>
            </a:spcAft>
            <a:buNone/>
          </a:pPr>
          <a:r>
            <a:rPr lang="en-ZA" sz="1100" kern="1200" dirty="0"/>
            <a:t>                     </a:t>
          </a:r>
        </a:p>
        <a:p>
          <a:pPr marL="0" lvl="0" indent="0" algn="l" defTabSz="222250">
            <a:lnSpc>
              <a:spcPct val="90000"/>
            </a:lnSpc>
            <a:spcBef>
              <a:spcPct val="0"/>
            </a:spcBef>
            <a:spcAft>
              <a:spcPct val="35000"/>
            </a:spcAft>
            <a:buNone/>
          </a:pPr>
          <a:endParaRPr lang="en-ZA" sz="500" kern="1200" dirty="0"/>
        </a:p>
      </dsp:txBody>
      <dsp:txXfrm>
        <a:off x="2210891" y="1181507"/>
        <a:ext cx="7962244" cy="2858590"/>
      </dsp:txXfrm>
    </dsp:sp>
    <dsp:sp modelId="{EACA32EC-642F-4370-9EB1-854B6A8226D2}">
      <dsp:nvSpPr>
        <dsp:cNvPr id="0" name=""/>
        <dsp:cNvSpPr/>
      </dsp:nvSpPr>
      <dsp:spPr>
        <a:xfrm>
          <a:off x="2302564" y="1237257"/>
          <a:ext cx="3785370" cy="732230"/>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a:t>NPO</a:t>
          </a:r>
          <a:r>
            <a:rPr lang="en-ZA" sz="2000" kern="1200"/>
            <a:t> = Nonprofit organisation </a:t>
          </a:r>
        </a:p>
      </dsp:txBody>
      <dsp:txXfrm>
        <a:off x="2325083" y="1259776"/>
        <a:ext cx="3740332" cy="687192"/>
      </dsp:txXfrm>
    </dsp:sp>
    <dsp:sp modelId="{ED0DDFEC-55A0-42A5-932B-C7939A54A7CC}">
      <dsp:nvSpPr>
        <dsp:cNvPr id="0" name=""/>
        <dsp:cNvSpPr/>
      </dsp:nvSpPr>
      <dsp:spPr>
        <a:xfrm>
          <a:off x="4153662" y="2175669"/>
          <a:ext cx="5836158" cy="1740535"/>
        </a:xfrm>
        <a:prstGeom prst="roundRect">
          <a:avLst>
            <a:gd name="adj" fmla="val 105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982435" numCol="1" spcCol="1270" anchor="t" anchorCtr="0">
          <a:noAutofit/>
        </a:bodyPr>
        <a:lstStyle/>
        <a:p>
          <a:pPr marL="0" lvl="0" indent="0" algn="l" defTabSz="711200">
            <a:lnSpc>
              <a:spcPct val="90000"/>
            </a:lnSpc>
            <a:spcBef>
              <a:spcPct val="0"/>
            </a:spcBef>
            <a:spcAft>
              <a:spcPct val="35000"/>
            </a:spcAft>
            <a:buNone/>
          </a:pPr>
          <a:r>
            <a:rPr lang="en-ZA" sz="1600" kern="1200" dirty="0"/>
            <a:t>Possible legal structures to afford a NPO contractual capacity </a:t>
          </a:r>
        </a:p>
        <a:p>
          <a:pPr marL="0" lvl="0" indent="0" algn="l" defTabSz="711200">
            <a:lnSpc>
              <a:spcPct val="90000"/>
            </a:lnSpc>
            <a:spcBef>
              <a:spcPct val="0"/>
            </a:spcBef>
            <a:spcAft>
              <a:spcPct val="35000"/>
            </a:spcAft>
            <a:buNone/>
          </a:pPr>
          <a:r>
            <a:rPr lang="en-ZA" sz="1600" kern="1200" dirty="0"/>
            <a:t>and limit personal liability:</a:t>
          </a:r>
        </a:p>
      </dsp:txBody>
      <dsp:txXfrm>
        <a:off x="4207189" y="2229196"/>
        <a:ext cx="5729104" cy="1633481"/>
      </dsp:txXfrm>
    </dsp:sp>
    <dsp:sp modelId="{9504FEF4-3938-443B-A39C-A6B99D777E2B}">
      <dsp:nvSpPr>
        <dsp:cNvPr id="0" name=""/>
        <dsp:cNvSpPr/>
      </dsp:nvSpPr>
      <dsp:spPr>
        <a:xfrm>
          <a:off x="4299565" y="2958909"/>
          <a:ext cx="1811118" cy="783240"/>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a:t>1. Voluntary Association</a:t>
          </a:r>
        </a:p>
      </dsp:txBody>
      <dsp:txXfrm>
        <a:off x="4323652" y="2982996"/>
        <a:ext cx="1762944" cy="735066"/>
      </dsp:txXfrm>
    </dsp:sp>
    <dsp:sp modelId="{4CA1C0F6-68E7-4808-8445-59FE5365B9D8}">
      <dsp:nvSpPr>
        <dsp:cNvPr id="0" name=""/>
        <dsp:cNvSpPr/>
      </dsp:nvSpPr>
      <dsp:spPr>
        <a:xfrm>
          <a:off x="6162209" y="2958909"/>
          <a:ext cx="1811118" cy="783240"/>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a:t>2. Charitable Trust</a:t>
          </a:r>
        </a:p>
      </dsp:txBody>
      <dsp:txXfrm>
        <a:off x="6186296" y="2982996"/>
        <a:ext cx="1762944" cy="735066"/>
      </dsp:txXfrm>
    </dsp:sp>
    <dsp:sp modelId="{9AB474D9-0CB5-4BDA-A11B-8A11515DF0D0}">
      <dsp:nvSpPr>
        <dsp:cNvPr id="0" name=""/>
        <dsp:cNvSpPr/>
      </dsp:nvSpPr>
      <dsp:spPr>
        <a:xfrm>
          <a:off x="8024853" y="2958909"/>
          <a:ext cx="1811118" cy="783240"/>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a:t>3. </a:t>
          </a:r>
          <a:r>
            <a:rPr lang="en-ZA" sz="2000" b="1" kern="1200"/>
            <a:t>NPC</a:t>
          </a:r>
          <a:r>
            <a:rPr lang="en-ZA" sz="2000" kern="1200"/>
            <a:t> = Non-profit Company</a:t>
          </a:r>
        </a:p>
      </dsp:txBody>
      <dsp:txXfrm>
        <a:off x="8048940" y="2982996"/>
        <a:ext cx="1762944" cy="735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9005F-0141-41DB-BECB-BA20BF5A886D}">
      <dsp:nvSpPr>
        <dsp:cNvPr id="0" name=""/>
        <dsp:cNvSpPr/>
      </dsp:nvSpPr>
      <dsp:spPr>
        <a:xfrm>
          <a:off x="456436" y="471193"/>
          <a:ext cx="1040097" cy="104009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D27CA-88A6-4C14-BCBB-0647435F2FE9}">
      <dsp:nvSpPr>
        <dsp:cNvPr id="0" name=""/>
        <dsp:cNvSpPr/>
      </dsp:nvSpPr>
      <dsp:spPr>
        <a:xfrm>
          <a:off x="678096" y="692853"/>
          <a:ext cx="596777" cy="5967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ACFB4-357A-41BB-BCA8-6DF5E798FB55}">
      <dsp:nvSpPr>
        <dsp:cNvPr id="0" name=""/>
        <dsp:cNvSpPr/>
      </dsp:nvSpPr>
      <dsp:spPr>
        <a:xfrm>
          <a:off x="2885" y="1835255"/>
          <a:ext cx="1947199" cy="164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1. Establish legal structure</a:t>
          </a:r>
        </a:p>
        <a:p>
          <a:pPr marL="0" lvl="0" indent="0" algn="ctr" defTabSz="889000">
            <a:lnSpc>
              <a:spcPct val="90000"/>
            </a:lnSpc>
            <a:spcBef>
              <a:spcPct val="0"/>
            </a:spcBef>
            <a:spcAft>
              <a:spcPct val="35000"/>
            </a:spcAft>
            <a:buNone/>
            <a:defRPr cap="all"/>
          </a:pPr>
          <a:endParaRPr lang="en-US" sz="1100" kern="1200" dirty="0"/>
        </a:p>
        <a:p>
          <a:pPr marL="0" lvl="0" indent="0" algn="ctr" defTabSz="889000">
            <a:lnSpc>
              <a:spcPct val="90000"/>
            </a:lnSpc>
            <a:spcBef>
              <a:spcPct val="0"/>
            </a:spcBef>
            <a:spcAft>
              <a:spcPct val="35000"/>
            </a:spcAft>
            <a:buNone/>
            <a:defRPr cap="all"/>
          </a:pPr>
          <a:r>
            <a:rPr lang="en-US" sz="1100" kern="1200" dirty="0"/>
            <a:t>1. Voluntary association</a:t>
          </a:r>
        </a:p>
        <a:p>
          <a:pPr marL="0" lvl="0" indent="0" algn="ctr" defTabSz="889000">
            <a:lnSpc>
              <a:spcPct val="90000"/>
            </a:lnSpc>
            <a:spcBef>
              <a:spcPct val="0"/>
            </a:spcBef>
            <a:spcAft>
              <a:spcPct val="35000"/>
            </a:spcAft>
            <a:buNone/>
            <a:defRPr cap="all"/>
          </a:pPr>
          <a:r>
            <a:rPr lang="en-US" sz="1100" kern="1200" dirty="0"/>
            <a:t>2. Charitable trust</a:t>
          </a:r>
        </a:p>
        <a:p>
          <a:pPr marL="0" lvl="0" indent="0" algn="ctr" defTabSz="889000">
            <a:lnSpc>
              <a:spcPct val="90000"/>
            </a:lnSpc>
            <a:spcBef>
              <a:spcPct val="0"/>
            </a:spcBef>
            <a:spcAft>
              <a:spcPct val="35000"/>
            </a:spcAft>
            <a:buNone/>
            <a:defRPr cap="all"/>
          </a:pPr>
          <a:r>
            <a:rPr lang="en-US" sz="1100" kern="1200" dirty="0"/>
            <a:t>3. </a:t>
          </a:r>
          <a:r>
            <a:rPr lang="en-US" sz="1100" kern="1200" dirty="0" err="1"/>
            <a:t>npc</a:t>
          </a:r>
          <a:r>
            <a:rPr lang="en-US" sz="1100" kern="1200" dirty="0"/>
            <a:t> </a:t>
          </a:r>
        </a:p>
      </dsp:txBody>
      <dsp:txXfrm>
        <a:off x="2885" y="1835255"/>
        <a:ext cx="1947199" cy="1642427"/>
      </dsp:txXfrm>
    </dsp:sp>
    <dsp:sp modelId="{E0215B0C-5FC3-4E36-A2B5-7C6655542A41}">
      <dsp:nvSpPr>
        <dsp:cNvPr id="0" name=""/>
        <dsp:cNvSpPr/>
      </dsp:nvSpPr>
      <dsp:spPr>
        <a:xfrm>
          <a:off x="2580963" y="471193"/>
          <a:ext cx="1040097" cy="104009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AE940-1DCC-482C-BB32-D18F562657CB}">
      <dsp:nvSpPr>
        <dsp:cNvPr id="0" name=""/>
        <dsp:cNvSpPr/>
      </dsp:nvSpPr>
      <dsp:spPr>
        <a:xfrm>
          <a:off x="2802623" y="692853"/>
          <a:ext cx="596777" cy="5967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FD372-AB46-4D08-AC68-E3D44553B1EF}">
      <dsp:nvSpPr>
        <dsp:cNvPr id="0" name=""/>
        <dsp:cNvSpPr/>
      </dsp:nvSpPr>
      <dsp:spPr>
        <a:xfrm>
          <a:off x="2248473" y="1835255"/>
          <a:ext cx="1705078" cy="164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2. Make sure </a:t>
          </a:r>
          <a:r>
            <a:rPr lang="en-US" sz="2000" b="1" kern="1200" dirty="0"/>
            <a:t>founding document </a:t>
          </a:r>
          <a:r>
            <a:rPr lang="en-US" sz="1100" kern="1200" dirty="0"/>
            <a:t>(</a:t>
          </a:r>
          <a:r>
            <a:rPr lang="en-US" sz="1100" kern="1200" dirty="0" err="1"/>
            <a:t>eg</a:t>
          </a:r>
          <a:r>
            <a:rPr lang="en-US" sz="1100" kern="1200" dirty="0"/>
            <a:t> MOI) include provisions which will satisfy requirements  of </a:t>
          </a:r>
        </a:p>
        <a:p>
          <a:pPr marL="0" lvl="0" indent="0" algn="ctr" defTabSz="488950">
            <a:lnSpc>
              <a:spcPct val="90000"/>
            </a:lnSpc>
            <a:spcBef>
              <a:spcPct val="0"/>
            </a:spcBef>
            <a:spcAft>
              <a:spcPct val="35000"/>
            </a:spcAft>
            <a:buNone/>
            <a:defRPr cap="all"/>
          </a:pPr>
          <a:r>
            <a:rPr lang="en-US" sz="1100" kern="1200" dirty="0"/>
            <a:t>the NPO </a:t>
          </a:r>
          <a:r>
            <a:rPr lang="en-US" sz="1100" kern="1200" dirty="0" err="1"/>
            <a:t>ACt</a:t>
          </a:r>
          <a:r>
            <a:rPr lang="en-US" sz="1100" kern="1200" dirty="0"/>
            <a:t>.</a:t>
          </a:r>
        </a:p>
      </dsp:txBody>
      <dsp:txXfrm>
        <a:off x="2248473" y="1835255"/>
        <a:ext cx="1705078" cy="1642427"/>
      </dsp:txXfrm>
    </dsp:sp>
    <dsp:sp modelId="{226AC66B-7F98-4EE4-90AE-A9EBB7C0CEC0}">
      <dsp:nvSpPr>
        <dsp:cNvPr id="0" name=""/>
        <dsp:cNvSpPr/>
      </dsp:nvSpPr>
      <dsp:spPr>
        <a:xfrm>
          <a:off x="4584430" y="471193"/>
          <a:ext cx="1040097" cy="104009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B5EDE-7B59-4ECA-8660-B68CB07295A8}">
      <dsp:nvSpPr>
        <dsp:cNvPr id="0" name=""/>
        <dsp:cNvSpPr/>
      </dsp:nvSpPr>
      <dsp:spPr>
        <a:xfrm>
          <a:off x="4806090" y="692853"/>
          <a:ext cx="596777" cy="5967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5C868-06DC-4FE5-ABB9-1E724A78FDAF}">
      <dsp:nvSpPr>
        <dsp:cNvPr id="0" name=""/>
        <dsp:cNvSpPr/>
      </dsp:nvSpPr>
      <dsp:spPr>
        <a:xfrm>
          <a:off x="4251940" y="1835255"/>
          <a:ext cx="1705078" cy="164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3. </a:t>
          </a:r>
          <a:r>
            <a:rPr lang="en-US" sz="2000" b="1" kern="1200" dirty="0"/>
            <a:t>Apply manually or online </a:t>
          </a:r>
          <a:r>
            <a:rPr lang="en-US" sz="1100" kern="1200" dirty="0"/>
            <a:t>to The NPO Directorate which falls under the Department if Welfare and Social Development based in Pretoria.</a:t>
          </a:r>
        </a:p>
      </dsp:txBody>
      <dsp:txXfrm>
        <a:off x="4251940" y="1835255"/>
        <a:ext cx="1705078" cy="1642427"/>
      </dsp:txXfrm>
    </dsp:sp>
    <dsp:sp modelId="{508B5DE1-B68A-4A56-9E10-05D03381F38C}">
      <dsp:nvSpPr>
        <dsp:cNvPr id="0" name=""/>
        <dsp:cNvSpPr/>
      </dsp:nvSpPr>
      <dsp:spPr>
        <a:xfrm>
          <a:off x="6587897" y="471193"/>
          <a:ext cx="1040097" cy="104009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78BF8-0FA7-49A5-B23E-6FE5A5AE183D}">
      <dsp:nvSpPr>
        <dsp:cNvPr id="0" name=""/>
        <dsp:cNvSpPr/>
      </dsp:nvSpPr>
      <dsp:spPr>
        <a:xfrm>
          <a:off x="6809557" y="692853"/>
          <a:ext cx="596777" cy="5967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37CCE1-3D49-4074-B676-CA017E4A4124}">
      <dsp:nvSpPr>
        <dsp:cNvPr id="0" name=""/>
        <dsp:cNvSpPr/>
      </dsp:nvSpPr>
      <dsp:spPr>
        <a:xfrm>
          <a:off x="6255407" y="1835255"/>
          <a:ext cx="1705078" cy="164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4. It could take 2-3 months to receive your </a:t>
          </a:r>
          <a:r>
            <a:rPr lang="en-US" sz="2000" b="1" kern="1200" dirty="0"/>
            <a:t>NPO number </a:t>
          </a:r>
          <a:r>
            <a:rPr lang="en-US" sz="1100" b="0" kern="1200" dirty="0"/>
            <a:t>and further 2-3 months to obtain your </a:t>
          </a:r>
          <a:r>
            <a:rPr lang="en-US" sz="2400" b="1" kern="1200" dirty="0"/>
            <a:t>certificate </a:t>
          </a:r>
        </a:p>
        <a:p>
          <a:pPr marL="0" lvl="0" indent="0" algn="ctr" defTabSz="488950">
            <a:lnSpc>
              <a:spcPct val="90000"/>
            </a:lnSpc>
            <a:spcBef>
              <a:spcPct val="0"/>
            </a:spcBef>
            <a:spcAft>
              <a:spcPct val="35000"/>
            </a:spcAft>
            <a:buNone/>
            <a:defRPr cap="all"/>
          </a:pPr>
          <a:r>
            <a:rPr lang="en-US" sz="1100" kern="1200" dirty="0"/>
            <a:t>of NPO registration.</a:t>
          </a:r>
        </a:p>
      </dsp:txBody>
      <dsp:txXfrm>
        <a:off x="6255407" y="1835255"/>
        <a:ext cx="1705078" cy="1642427"/>
      </dsp:txXfrm>
    </dsp:sp>
    <dsp:sp modelId="{CE504510-2577-4B47-839D-C5FB9EB7A016}">
      <dsp:nvSpPr>
        <dsp:cNvPr id="0" name=""/>
        <dsp:cNvSpPr/>
      </dsp:nvSpPr>
      <dsp:spPr>
        <a:xfrm>
          <a:off x="8865745" y="471193"/>
          <a:ext cx="1040097" cy="104009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32BE1-36FC-4CB4-A3EF-59D9E908DB63}">
      <dsp:nvSpPr>
        <dsp:cNvPr id="0" name=""/>
        <dsp:cNvSpPr/>
      </dsp:nvSpPr>
      <dsp:spPr>
        <a:xfrm>
          <a:off x="9087405" y="692853"/>
          <a:ext cx="596777" cy="5967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0A79F9-8DA3-452D-9714-26D761FC86B0}">
      <dsp:nvSpPr>
        <dsp:cNvPr id="0" name=""/>
        <dsp:cNvSpPr/>
      </dsp:nvSpPr>
      <dsp:spPr>
        <a:xfrm>
          <a:off x="8258873" y="1835255"/>
          <a:ext cx="2253840" cy="164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5. To maintain your NPO registration status, you must </a:t>
          </a:r>
          <a:r>
            <a:rPr lang="en-US" sz="2000" b="1" kern="1200" dirty="0"/>
            <a:t>submit annual returns</a:t>
          </a:r>
          <a:r>
            <a:rPr lang="en-US" sz="1200" b="1" kern="1200" dirty="0"/>
            <a:t> </a:t>
          </a:r>
          <a:r>
            <a:rPr lang="en-US" sz="1100" kern="1200" dirty="0"/>
            <a:t>to the NPO Directorate, which include a financial and narrative report.</a:t>
          </a:r>
        </a:p>
      </dsp:txBody>
      <dsp:txXfrm>
        <a:off x="8258873" y="1835255"/>
        <a:ext cx="2253840" cy="1642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929E5-F6B8-4810-9AC5-BC022F86B603}">
      <dsp:nvSpPr>
        <dsp:cNvPr id="0" name=""/>
        <dsp:cNvSpPr/>
      </dsp:nvSpPr>
      <dsp:spPr>
        <a:xfrm rot="16200000">
          <a:off x="931867" y="-931867"/>
          <a:ext cx="2752990" cy="4616726"/>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t>1. TARGET MARKET</a:t>
          </a:r>
        </a:p>
        <a:p>
          <a:pPr marL="0" lvl="0" indent="0" algn="ctr" defTabSz="800100">
            <a:lnSpc>
              <a:spcPct val="90000"/>
            </a:lnSpc>
            <a:spcBef>
              <a:spcPct val="0"/>
            </a:spcBef>
            <a:spcAft>
              <a:spcPct val="35000"/>
            </a:spcAft>
            <a:buNone/>
          </a:pPr>
          <a:r>
            <a:rPr lang="en-ZA" sz="1800" kern="1200" dirty="0"/>
            <a:t>Example: Woman requiring free legal services relating to family law matters in </a:t>
          </a:r>
          <a:r>
            <a:rPr lang="en-ZA" sz="1800" kern="1200" dirty="0" err="1"/>
            <a:t>Thembalethu</a:t>
          </a:r>
          <a:endParaRPr lang="en-ZA" sz="1800" kern="1200" dirty="0"/>
        </a:p>
      </dsp:txBody>
      <dsp:txXfrm rot="5400000">
        <a:off x="-1" y="1"/>
        <a:ext cx="4616726" cy="2064742"/>
      </dsp:txXfrm>
    </dsp:sp>
    <dsp:sp modelId="{4D16B196-A1F2-48D0-8BD1-DF99A9B4CAAE}">
      <dsp:nvSpPr>
        <dsp:cNvPr id="0" name=""/>
        <dsp:cNvSpPr/>
      </dsp:nvSpPr>
      <dsp:spPr>
        <a:xfrm>
          <a:off x="4616726" y="0"/>
          <a:ext cx="4616726" cy="275299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ZA" sz="1800" kern="1200" dirty="0"/>
        </a:p>
        <a:p>
          <a:pPr marL="0" lvl="0" indent="0" algn="ctr" defTabSz="800100">
            <a:lnSpc>
              <a:spcPct val="90000"/>
            </a:lnSpc>
            <a:spcBef>
              <a:spcPct val="0"/>
            </a:spcBef>
            <a:spcAft>
              <a:spcPct val="35000"/>
            </a:spcAft>
            <a:buNone/>
          </a:pPr>
          <a:r>
            <a:rPr lang="en-ZA" sz="1800" kern="1200" dirty="0"/>
            <a:t>2. PARTNERS / VOLUNTEERS</a:t>
          </a:r>
        </a:p>
        <a:p>
          <a:pPr marL="0" lvl="0" indent="0" algn="ctr" defTabSz="800100">
            <a:lnSpc>
              <a:spcPct val="90000"/>
            </a:lnSpc>
            <a:spcBef>
              <a:spcPct val="0"/>
            </a:spcBef>
            <a:spcAft>
              <a:spcPct val="35000"/>
            </a:spcAft>
            <a:buNone/>
          </a:pPr>
          <a:r>
            <a:rPr lang="en-ZA" sz="1800" kern="1200" dirty="0"/>
            <a:t>Example: Legal practitioners (law firms) wanting assistance to comply with community service requirement.</a:t>
          </a:r>
        </a:p>
        <a:p>
          <a:pPr marL="0" lvl="0" indent="0" algn="ctr" defTabSz="800100">
            <a:lnSpc>
              <a:spcPct val="90000"/>
            </a:lnSpc>
            <a:spcBef>
              <a:spcPct val="0"/>
            </a:spcBef>
            <a:spcAft>
              <a:spcPct val="35000"/>
            </a:spcAft>
            <a:buNone/>
          </a:pPr>
          <a:r>
            <a:rPr lang="en-ZA" sz="1800" kern="1200" dirty="0"/>
            <a:t>Counsellors who want to support victims for free.</a:t>
          </a:r>
        </a:p>
      </dsp:txBody>
      <dsp:txXfrm>
        <a:off x="4616726" y="0"/>
        <a:ext cx="4616726" cy="2064742"/>
      </dsp:txXfrm>
    </dsp:sp>
    <dsp:sp modelId="{62FAE40E-2A41-4CBE-96B7-E44D37D5E15C}">
      <dsp:nvSpPr>
        <dsp:cNvPr id="0" name=""/>
        <dsp:cNvSpPr/>
      </dsp:nvSpPr>
      <dsp:spPr>
        <a:xfrm rot="10800000">
          <a:off x="0" y="2752990"/>
          <a:ext cx="4616726" cy="275299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t>4. FUNDING</a:t>
          </a:r>
        </a:p>
        <a:p>
          <a:pPr marL="0" lvl="0" indent="0" algn="ctr" defTabSz="800100">
            <a:lnSpc>
              <a:spcPct val="90000"/>
            </a:lnSpc>
            <a:spcBef>
              <a:spcPct val="0"/>
            </a:spcBef>
            <a:spcAft>
              <a:spcPct val="35000"/>
            </a:spcAft>
            <a:buNone/>
          </a:pPr>
          <a:r>
            <a:rPr lang="en-ZA" sz="1800" kern="1200" dirty="0"/>
            <a:t>Example: Corporate company wanting to support the target market and/or comply with CSI and/or want to get tax exemption. </a:t>
          </a:r>
        </a:p>
      </dsp:txBody>
      <dsp:txXfrm rot="10800000">
        <a:off x="0" y="3441238"/>
        <a:ext cx="4616726" cy="2064742"/>
      </dsp:txXfrm>
    </dsp:sp>
    <dsp:sp modelId="{9F97615C-5CB3-478D-8EB9-3001297477E8}">
      <dsp:nvSpPr>
        <dsp:cNvPr id="0" name=""/>
        <dsp:cNvSpPr/>
      </dsp:nvSpPr>
      <dsp:spPr>
        <a:xfrm rot="5400000">
          <a:off x="5548593" y="1821122"/>
          <a:ext cx="2752990" cy="4616726"/>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t>3. EMPLOYEES</a:t>
          </a:r>
        </a:p>
        <a:p>
          <a:pPr marL="0" lvl="0" indent="0" algn="ctr" defTabSz="800100">
            <a:lnSpc>
              <a:spcPct val="90000"/>
            </a:lnSpc>
            <a:spcBef>
              <a:spcPct val="0"/>
            </a:spcBef>
            <a:spcAft>
              <a:spcPct val="35000"/>
            </a:spcAft>
            <a:buNone/>
          </a:pPr>
          <a:r>
            <a:rPr lang="en-ZA" sz="1800" kern="1200" dirty="0"/>
            <a:t>Examples: Community member to do marketing, champion for the cause assisting to get funding/donors, supervising attorney and candidate attorneys. </a:t>
          </a:r>
        </a:p>
      </dsp:txBody>
      <dsp:txXfrm rot="-5400000">
        <a:off x="4616725" y="3441238"/>
        <a:ext cx="4616726" cy="2064742"/>
      </dsp:txXfrm>
    </dsp:sp>
    <dsp:sp modelId="{C52814E8-9C28-4422-BFAD-C102BD7504F5}">
      <dsp:nvSpPr>
        <dsp:cNvPr id="0" name=""/>
        <dsp:cNvSpPr/>
      </dsp:nvSpPr>
      <dsp:spPr>
        <a:xfrm>
          <a:off x="3037016" y="1990866"/>
          <a:ext cx="3159419" cy="1524248"/>
        </a:xfrm>
        <a:prstGeom prst="roundRect">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kern="1200"/>
            <a:t>NPO Legal Structure = </a:t>
          </a:r>
        </a:p>
        <a:p>
          <a:pPr marL="0" lvl="0" indent="0" algn="ctr" defTabSz="577850">
            <a:lnSpc>
              <a:spcPct val="90000"/>
            </a:lnSpc>
            <a:spcBef>
              <a:spcPct val="0"/>
            </a:spcBef>
            <a:spcAft>
              <a:spcPct val="35000"/>
            </a:spcAft>
            <a:buNone/>
          </a:pPr>
          <a:r>
            <a:rPr lang="en-ZA" sz="1300" kern="1200"/>
            <a:t>3 directors/trustees/members =</a:t>
          </a:r>
        </a:p>
        <a:p>
          <a:pPr marL="0" lvl="0" indent="0" algn="ctr" defTabSz="577850">
            <a:lnSpc>
              <a:spcPct val="90000"/>
            </a:lnSpc>
            <a:spcBef>
              <a:spcPct val="0"/>
            </a:spcBef>
            <a:spcAft>
              <a:spcPct val="35000"/>
            </a:spcAft>
            <a:buNone/>
          </a:pPr>
          <a:r>
            <a:rPr lang="en-ZA" sz="1800" kern="1200"/>
            <a:t>Law Clinic</a:t>
          </a:r>
        </a:p>
      </dsp:txBody>
      <dsp:txXfrm>
        <a:off x="3111424" y="2065274"/>
        <a:ext cx="3010603" cy="1375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0CD2-CBAD-4C93-9FE6-0A6EC6C7B70E}">
      <dsp:nvSpPr>
        <dsp:cNvPr id="0" name=""/>
        <dsp:cNvSpPr/>
      </dsp:nvSpPr>
      <dsp:spPr>
        <a:xfrm>
          <a:off x="4621" y="1250832"/>
          <a:ext cx="2020453" cy="2774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2 Attorney firms + 1 Advocate form a NPO legal structure and obtain tax exemption = </a:t>
          </a:r>
        </a:p>
        <a:p>
          <a:pPr marL="0" lvl="0" indent="0" algn="ctr" defTabSz="800100">
            <a:lnSpc>
              <a:spcPct val="90000"/>
            </a:lnSpc>
            <a:spcBef>
              <a:spcPct val="0"/>
            </a:spcBef>
            <a:spcAft>
              <a:spcPct val="35000"/>
            </a:spcAft>
            <a:buNone/>
          </a:pPr>
          <a:r>
            <a:rPr lang="en-ZA" sz="1800" kern="1200" dirty="0"/>
            <a:t>Legal Clinic  </a:t>
          </a:r>
        </a:p>
      </dsp:txBody>
      <dsp:txXfrm>
        <a:off x="63798" y="1310009"/>
        <a:ext cx="1902099" cy="2656612"/>
      </dsp:txXfrm>
    </dsp:sp>
    <dsp:sp modelId="{049715A0-9590-4951-992D-EE0BC41A1D3D}">
      <dsp:nvSpPr>
        <dsp:cNvPr id="0" name=""/>
        <dsp:cNvSpPr/>
      </dsp:nvSpPr>
      <dsp:spPr>
        <a:xfrm>
          <a:off x="2227119" y="238777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2227119" y="2487993"/>
        <a:ext cx="299835" cy="300644"/>
      </dsp:txXfrm>
    </dsp:sp>
    <dsp:sp modelId="{D1A4A992-4F62-4673-94A6-36F0CB50E32C}">
      <dsp:nvSpPr>
        <dsp:cNvPr id="0" name=""/>
        <dsp:cNvSpPr/>
      </dsp:nvSpPr>
      <dsp:spPr>
        <a:xfrm>
          <a:off x="2833255" y="1250832"/>
          <a:ext cx="2020453" cy="2774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Present business plan and secure funding/donations to pay for Law Clinic office, support staff, marketing and the salaries for the operating legal practitioners</a:t>
          </a:r>
        </a:p>
      </dsp:txBody>
      <dsp:txXfrm>
        <a:off x="2892432" y="1310009"/>
        <a:ext cx="1902099" cy="2656612"/>
      </dsp:txXfrm>
    </dsp:sp>
    <dsp:sp modelId="{BD159E9A-B8D7-4AA2-A232-B7C69C172CC2}">
      <dsp:nvSpPr>
        <dsp:cNvPr id="0" name=""/>
        <dsp:cNvSpPr/>
      </dsp:nvSpPr>
      <dsp:spPr>
        <a:xfrm>
          <a:off x="5055754" y="238777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5055754" y="2487993"/>
        <a:ext cx="299835" cy="300644"/>
      </dsp:txXfrm>
    </dsp:sp>
    <dsp:sp modelId="{59EF2F48-B317-4FE9-8FFB-DFDB70B8A53A}">
      <dsp:nvSpPr>
        <dsp:cNvPr id="0" name=""/>
        <dsp:cNvSpPr/>
      </dsp:nvSpPr>
      <dsp:spPr>
        <a:xfrm>
          <a:off x="5661890" y="1250832"/>
          <a:ext cx="2020453" cy="2774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Secure clients and legal practitioners provide free legal services to target market</a:t>
          </a:r>
        </a:p>
      </dsp:txBody>
      <dsp:txXfrm>
        <a:off x="5721067" y="1310009"/>
        <a:ext cx="1902099" cy="2656612"/>
      </dsp:txXfrm>
    </dsp:sp>
    <dsp:sp modelId="{B8B405EB-49D6-44FD-8196-AD42E3923BC6}">
      <dsp:nvSpPr>
        <dsp:cNvPr id="0" name=""/>
        <dsp:cNvSpPr/>
      </dsp:nvSpPr>
      <dsp:spPr>
        <a:xfrm>
          <a:off x="7884389" y="238777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7884389" y="2487993"/>
        <a:ext cx="299835" cy="300644"/>
      </dsp:txXfrm>
    </dsp:sp>
    <dsp:sp modelId="{0DBD4D99-C2BB-4EC2-8F80-A274766B6396}">
      <dsp:nvSpPr>
        <dsp:cNvPr id="0" name=""/>
        <dsp:cNvSpPr/>
      </dsp:nvSpPr>
      <dsp:spPr>
        <a:xfrm>
          <a:off x="8490525" y="1250832"/>
          <a:ext cx="2020453" cy="2774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Legal Clinic submit annual returns (financial and narrative reports)</a:t>
          </a:r>
        </a:p>
      </dsp:txBody>
      <dsp:txXfrm>
        <a:off x="8549702" y="1310009"/>
        <a:ext cx="1902099" cy="2656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EE3B-1A32-4321-81D0-7AB974D1330E}">
      <dsp:nvSpPr>
        <dsp:cNvPr id="0" name=""/>
        <dsp:cNvSpPr/>
      </dsp:nvSpPr>
      <dsp:spPr>
        <a:xfrm>
          <a:off x="2666251" y="532416"/>
          <a:ext cx="412256" cy="91440"/>
        </a:xfrm>
        <a:custGeom>
          <a:avLst/>
          <a:gdLst/>
          <a:ahLst/>
          <a:cxnLst/>
          <a:rect l="0" t="0" r="0" b="0"/>
          <a:pathLst>
            <a:path>
              <a:moveTo>
                <a:pt x="0" y="45720"/>
              </a:moveTo>
              <a:lnTo>
                <a:pt x="4122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1308" y="575922"/>
        <a:ext cx="22142" cy="4428"/>
      </dsp:txXfrm>
    </dsp:sp>
    <dsp:sp modelId="{D3A24D73-01D6-4520-9752-B1D0402882EB}">
      <dsp:nvSpPr>
        <dsp:cNvPr id="0" name=""/>
        <dsp:cNvSpPr/>
      </dsp:nvSpPr>
      <dsp:spPr>
        <a:xfrm>
          <a:off x="742587" y="497"/>
          <a:ext cx="1925463" cy="11552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1. Get minimum 3 people involved (one must be a SA attorney and no more than 2 people can be related)</a:t>
          </a:r>
        </a:p>
      </dsp:txBody>
      <dsp:txXfrm>
        <a:off x="742587" y="497"/>
        <a:ext cx="1925463" cy="1155278"/>
      </dsp:txXfrm>
    </dsp:sp>
    <dsp:sp modelId="{E99F9969-58BD-47BC-8A9F-79E63519005D}">
      <dsp:nvSpPr>
        <dsp:cNvPr id="0" name=""/>
        <dsp:cNvSpPr/>
      </dsp:nvSpPr>
      <dsp:spPr>
        <a:xfrm>
          <a:off x="5034571" y="532416"/>
          <a:ext cx="412256" cy="91440"/>
        </a:xfrm>
        <a:custGeom>
          <a:avLst/>
          <a:gdLst/>
          <a:ahLst/>
          <a:cxnLst/>
          <a:rect l="0" t="0" r="0" b="0"/>
          <a:pathLst>
            <a:path>
              <a:moveTo>
                <a:pt x="0" y="45720"/>
              </a:moveTo>
              <a:lnTo>
                <a:pt x="41225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28" y="575922"/>
        <a:ext cx="22142" cy="4428"/>
      </dsp:txXfrm>
    </dsp:sp>
    <dsp:sp modelId="{057F22DA-8ED2-4203-BA90-282C1FF59318}">
      <dsp:nvSpPr>
        <dsp:cNvPr id="0" name=""/>
        <dsp:cNvSpPr/>
      </dsp:nvSpPr>
      <dsp:spPr>
        <a:xfrm>
          <a:off x="3110907" y="497"/>
          <a:ext cx="1925463" cy="1155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2. Develop a business plan for a Law Clinic (legal practice)</a:t>
          </a:r>
        </a:p>
      </dsp:txBody>
      <dsp:txXfrm>
        <a:off x="3110907" y="497"/>
        <a:ext cx="1925463" cy="1155278"/>
      </dsp:txXfrm>
    </dsp:sp>
    <dsp:sp modelId="{0BCABC1C-43AA-45CA-B7D1-01A301F4D641}">
      <dsp:nvSpPr>
        <dsp:cNvPr id="0" name=""/>
        <dsp:cNvSpPr/>
      </dsp:nvSpPr>
      <dsp:spPr>
        <a:xfrm>
          <a:off x="7402892" y="532416"/>
          <a:ext cx="412256" cy="91440"/>
        </a:xfrm>
        <a:custGeom>
          <a:avLst/>
          <a:gdLst/>
          <a:ahLst/>
          <a:cxnLst/>
          <a:rect l="0" t="0" r="0" b="0"/>
          <a:pathLst>
            <a:path>
              <a:moveTo>
                <a:pt x="0" y="45720"/>
              </a:moveTo>
              <a:lnTo>
                <a:pt x="41225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7949" y="575922"/>
        <a:ext cx="22142" cy="4428"/>
      </dsp:txXfrm>
    </dsp:sp>
    <dsp:sp modelId="{48FB9D6B-9805-477E-A642-92624651BA25}">
      <dsp:nvSpPr>
        <dsp:cNvPr id="0" name=""/>
        <dsp:cNvSpPr/>
      </dsp:nvSpPr>
      <dsp:spPr>
        <a:xfrm>
          <a:off x="5479228" y="497"/>
          <a:ext cx="1925463" cy="11552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3. Determine your budget and how much funding you will need</a:t>
          </a:r>
        </a:p>
      </dsp:txBody>
      <dsp:txXfrm>
        <a:off x="5479228" y="497"/>
        <a:ext cx="1925463" cy="1155278"/>
      </dsp:txXfrm>
    </dsp:sp>
    <dsp:sp modelId="{114FCAEE-2FD6-4252-884C-64F6827FDA35}">
      <dsp:nvSpPr>
        <dsp:cNvPr id="0" name=""/>
        <dsp:cNvSpPr/>
      </dsp:nvSpPr>
      <dsp:spPr>
        <a:xfrm>
          <a:off x="1705319" y="1153976"/>
          <a:ext cx="7104961" cy="412256"/>
        </a:xfrm>
        <a:custGeom>
          <a:avLst/>
          <a:gdLst/>
          <a:ahLst/>
          <a:cxnLst/>
          <a:rect l="0" t="0" r="0" b="0"/>
          <a:pathLst>
            <a:path>
              <a:moveTo>
                <a:pt x="7104961" y="0"/>
              </a:moveTo>
              <a:lnTo>
                <a:pt x="7104961" y="223228"/>
              </a:lnTo>
              <a:lnTo>
                <a:pt x="0" y="223228"/>
              </a:lnTo>
              <a:lnTo>
                <a:pt x="0" y="41225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9831" y="1357890"/>
        <a:ext cx="355937" cy="4428"/>
      </dsp:txXfrm>
    </dsp:sp>
    <dsp:sp modelId="{3C5517FE-D50B-45AD-BC74-A4E1E788A747}">
      <dsp:nvSpPr>
        <dsp:cNvPr id="0" name=""/>
        <dsp:cNvSpPr/>
      </dsp:nvSpPr>
      <dsp:spPr>
        <a:xfrm>
          <a:off x="7847548" y="497"/>
          <a:ext cx="1925463" cy="11552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4. Decide your name and form/register your preferred legal structure (</a:t>
          </a:r>
          <a:r>
            <a:rPr lang="en-US" sz="1300" kern="1200" err="1"/>
            <a:t>eg</a:t>
          </a:r>
          <a:r>
            <a:rPr lang="en-US" sz="1300" kern="1200"/>
            <a:t> voluntary association, charitable trust or NPC)</a:t>
          </a:r>
        </a:p>
      </dsp:txBody>
      <dsp:txXfrm>
        <a:off x="7847548" y="497"/>
        <a:ext cx="1925463" cy="1155278"/>
      </dsp:txXfrm>
    </dsp:sp>
    <dsp:sp modelId="{B3020D3A-556A-4066-9924-64DE5C75344B}">
      <dsp:nvSpPr>
        <dsp:cNvPr id="0" name=""/>
        <dsp:cNvSpPr/>
      </dsp:nvSpPr>
      <dsp:spPr>
        <a:xfrm>
          <a:off x="2666251" y="2130552"/>
          <a:ext cx="412256" cy="91440"/>
        </a:xfrm>
        <a:custGeom>
          <a:avLst/>
          <a:gdLst/>
          <a:ahLst/>
          <a:cxnLst/>
          <a:rect l="0" t="0" r="0" b="0"/>
          <a:pathLst>
            <a:path>
              <a:moveTo>
                <a:pt x="0" y="45720"/>
              </a:moveTo>
              <a:lnTo>
                <a:pt x="41225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1308" y="2174057"/>
        <a:ext cx="22142" cy="4428"/>
      </dsp:txXfrm>
    </dsp:sp>
    <dsp:sp modelId="{BF63B163-474D-4198-92BA-CDC12A24A28B}">
      <dsp:nvSpPr>
        <dsp:cNvPr id="0" name=""/>
        <dsp:cNvSpPr/>
      </dsp:nvSpPr>
      <dsp:spPr>
        <a:xfrm>
          <a:off x="742587" y="1598632"/>
          <a:ext cx="1925463" cy="11552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dirty="0"/>
            <a:t>5. Obtain NPO registration </a:t>
          </a:r>
        </a:p>
      </dsp:txBody>
      <dsp:txXfrm>
        <a:off x="742587" y="1598632"/>
        <a:ext cx="1925463" cy="1155278"/>
      </dsp:txXfrm>
    </dsp:sp>
    <dsp:sp modelId="{3C2F0F33-7003-44E5-90AC-F4816024AD2F}">
      <dsp:nvSpPr>
        <dsp:cNvPr id="0" name=""/>
        <dsp:cNvSpPr/>
      </dsp:nvSpPr>
      <dsp:spPr>
        <a:xfrm>
          <a:off x="5034571" y="2130552"/>
          <a:ext cx="412256" cy="91440"/>
        </a:xfrm>
        <a:custGeom>
          <a:avLst/>
          <a:gdLst/>
          <a:ahLst/>
          <a:cxnLst/>
          <a:rect l="0" t="0" r="0" b="0"/>
          <a:pathLst>
            <a:path>
              <a:moveTo>
                <a:pt x="0" y="45720"/>
              </a:moveTo>
              <a:lnTo>
                <a:pt x="4122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28" y="2174057"/>
        <a:ext cx="22142" cy="4428"/>
      </dsp:txXfrm>
    </dsp:sp>
    <dsp:sp modelId="{4CC5D221-7DF0-4D65-AA0B-3C7DCD3C0C8E}">
      <dsp:nvSpPr>
        <dsp:cNvPr id="0" name=""/>
        <dsp:cNvSpPr/>
      </dsp:nvSpPr>
      <dsp:spPr>
        <a:xfrm>
          <a:off x="3110907" y="1598632"/>
          <a:ext cx="1925463" cy="11552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6. Apply to the Legal Practice Council for approval</a:t>
          </a:r>
        </a:p>
      </dsp:txBody>
      <dsp:txXfrm>
        <a:off x="3110907" y="1598632"/>
        <a:ext cx="1925463" cy="1155278"/>
      </dsp:txXfrm>
    </dsp:sp>
    <dsp:sp modelId="{F463B8B5-F859-4423-945A-77D7B8975886}">
      <dsp:nvSpPr>
        <dsp:cNvPr id="0" name=""/>
        <dsp:cNvSpPr/>
      </dsp:nvSpPr>
      <dsp:spPr>
        <a:xfrm>
          <a:off x="7402892" y="2130552"/>
          <a:ext cx="412256" cy="91440"/>
        </a:xfrm>
        <a:custGeom>
          <a:avLst/>
          <a:gdLst/>
          <a:ahLst/>
          <a:cxnLst/>
          <a:rect l="0" t="0" r="0" b="0"/>
          <a:pathLst>
            <a:path>
              <a:moveTo>
                <a:pt x="0" y="45720"/>
              </a:moveTo>
              <a:lnTo>
                <a:pt x="41225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7949" y="2174057"/>
        <a:ext cx="22142" cy="4428"/>
      </dsp:txXfrm>
    </dsp:sp>
    <dsp:sp modelId="{08924064-7869-4838-B665-9711840A60CE}">
      <dsp:nvSpPr>
        <dsp:cNvPr id="0" name=""/>
        <dsp:cNvSpPr/>
      </dsp:nvSpPr>
      <dsp:spPr>
        <a:xfrm>
          <a:off x="5479228" y="1598632"/>
          <a:ext cx="1925463" cy="1155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7. Open a bank account</a:t>
          </a:r>
        </a:p>
      </dsp:txBody>
      <dsp:txXfrm>
        <a:off x="5479228" y="1598632"/>
        <a:ext cx="1925463" cy="1155278"/>
      </dsp:txXfrm>
    </dsp:sp>
    <dsp:sp modelId="{1D78F985-1318-4A55-AF2D-C19251A0AEF2}">
      <dsp:nvSpPr>
        <dsp:cNvPr id="0" name=""/>
        <dsp:cNvSpPr/>
      </dsp:nvSpPr>
      <dsp:spPr>
        <a:xfrm>
          <a:off x="1705319" y="2752111"/>
          <a:ext cx="7104961" cy="412256"/>
        </a:xfrm>
        <a:custGeom>
          <a:avLst/>
          <a:gdLst/>
          <a:ahLst/>
          <a:cxnLst/>
          <a:rect l="0" t="0" r="0" b="0"/>
          <a:pathLst>
            <a:path>
              <a:moveTo>
                <a:pt x="7104961" y="0"/>
              </a:moveTo>
              <a:lnTo>
                <a:pt x="7104961" y="223228"/>
              </a:lnTo>
              <a:lnTo>
                <a:pt x="0" y="223228"/>
              </a:lnTo>
              <a:lnTo>
                <a:pt x="0" y="41225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9831" y="2956025"/>
        <a:ext cx="355937" cy="4428"/>
      </dsp:txXfrm>
    </dsp:sp>
    <dsp:sp modelId="{7C589936-4D2C-4132-8EFE-DE370DCFC193}">
      <dsp:nvSpPr>
        <dsp:cNvPr id="0" name=""/>
        <dsp:cNvSpPr/>
      </dsp:nvSpPr>
      <dsp:spPr>
        <a:xfrm>
          <a:off x="7847548" y="1598632"/>
          <a:ext cx="1925463" cy="11552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8. Apply to SARS for tax exemption </a:t>
          </a:r>
        </a:p>
      </dsp:txBody>
      <dsp:txXfrm>
        <a:off x="7847548" y="1598632"/>
        <a:ext cx="1925463" cy="1155278"/>
      </dsp:txXfrm>
    </dsp:sp>
    <dsp:sp modelId="{1399B490-A54D-48BE-9938-F74C83C6BB94}">
      <dsp:nvSpPr>
        <dsp:cNvPr id="0" name=""/>
        <dsp:cNvSpPr/>
      </dsp:nvSpPr>
      <dsp:spPr>
        <a:xfrm>
          <a:off x="2666251" y="3728687"/>
          <a:ext cx="412256" cy="91440"/>
        </a:xfrm>
        <a:custGeom>
          <a:avLst/>
          <a:gdLst/>
          <a:ahLst/>
          <a:cxnLst/>
          <a:rect l="0" t="0" r="0" b="0"/>
          <a:pathLst>
            <a:path>
              <a:moveTo>
                <a:pt x="0" y="45720"/>
              </a:moveTo>
              <a:lnTo>
                <a:pt x="4122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1308" y="3772192"/>
        <a:ext cx="22142" cy="4428"/>
      </dsp:txXfrm>
    </dsp:sp>
    <dsp:sp modelId="{2D686209-8069-424D-AE21-F1880CDC7424}">
      <dsp:nvSpPr>
        <dsp:cNvPr id="0" name=""/>
        <dsp:cNvSpPr/>
      </dsp:nvSpPr>
      <dsp:spPr>
        <a:xfrm>
          <a:off x="742587" y="3196767"/>
          <a:ext cx="1925463" cy="11552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a:t>9. Secure funding</a:t>
          </a:r>
        </a:p>
      </dsp:txBody>
      <dsp:txXfrm>
        <a:off x="742587" y="3196767"/>
        <a:ext cx="1925463" cy="1155278"/>
      </dsp:txXfrm>
    </dsp:sp>
    <dsp:sp modelId="{6B59B487-B26E-44CE-8EA2-0587BE754EF2}">
      <dsp:nvSpPr>
        <dsp:cNvPr id="0" name=""/>
        <dsp:cNvSpPr/>
      </dsp:nvSpPr>
      <dsp:spPr>
        <a:xfrm>
          <a:off x="3110907" y="3196767"/>
          <a:ext cx="1925463" cy="11552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49" tIns="99036" rIns="94349" bIns="99036" numCol="1" spcCol="1270" anchor="ctr" anchorCtr="0">
          <a:noAutofit/>
        </a:bodyPr>
        <a:lstStyle/>
        <a:p>
          <a:pPr marL="0" lvl="0" indent="0" algn="ctr" defTabSz="577850">
            <a:lnSpc>
              <a:spcPct val="90000"/>
            </a:lnSpc>
            <a:spcBef>
              <a:spcPct val="0"/>
            </a:spcBef>
            <a:spcAft>
              <a:spcPct val="35000"/>
            </a:spcAft>
            <a:buNone/>
          </a:pPr>
          <a:r>
            <a:rPr lang="en-US" sz="1300" kern="1200" dirty="0"/>
            <a:t>10. Secure clients</a:t>
          </a:r>
          <a:endParaRPr lang="en-ZA" sz="1300" kern="1200" dirty="0"/>
        </a:p>
      </dsp:txBody>
      <dsp:txXfrm>
        <a:off x="3110907" y="3196767"/>
        <a:ext cx="1925463" cy="115527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7DDA32-FAEB-49C6-8A3D-DAB3CAF05720}" type="datetimeFigureOut">
              <a:rPr lang="en-ZA" smtClean="0"/>
              <a:t>2023/11/14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301536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DDA32-FAEB-49C6-8A3D-DAB3CAF05720}" type="datetimeFigureOut">
              <a:rPr lang="en-ZA" smtClean="0"/>
              <a:t>2023/11/14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192364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DDA32-FAEB-49C6-8A3D-DAB3CAF05720}" type="datetimeFigureOut">
              <a:rPr lang="en-ZA" smtClean="0"/>
              <a:t>2023/11/14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137487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DDA32-FAEB-49C6-8A3D-DAB3CAF05720}" type="datetimeFigureOut">
              <a:rPr lang="en-ZA" smtClean="0"/>
              <a:t>2023/11/14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227617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DDA32-FAEB-49C6-8A3D-DAB3CAF05720}" type="datetimeFigureOut">
              <a:rPr lang="en-ZA" smtClean="0"/>
              <a:t>2023/11/14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380716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7DDA32-FAEB-49C6-8A3D-DAB3CAF05720}" type="datetimeFigureOut">
              <a:rPr lang="en-ZA" smtClean="0"/>
              <a:t>2023/11/14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97675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DDA32-FAEB-49C6-8A3D-DAB3CAF05720}" type="datetimeFigureOut">
              <a:rPr lang="en-ZA" smtClean="0"/>
              <a:t>2023/11/14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7467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DDA32-FAEB-49C6-8A3D-DAB3CAF05720}" type="datetimeFigureOut">
              <a:rPr lang="en-ZA" smtClean="0"/>
              <a:t>2023/11/14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191213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DDA32-FAEB-49C6-8A3D-DAB3CAF05720}" type="datetimeFigureOut">
              <a:rPr lang="en-ZA" smtClean="0"/>
              <a:t>2023/11/14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197985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DDA32-FAEB-49C6-8A3D-DAB3CAF05720}" type="datetimeFigureOut">
              <a:rPr lang="en-ZA" smtClean="0"/>
              <a:t>2023/11/14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126216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DDA32-FAEB-49C6-8A3D-DAB3CAF05720}" type="datetimeFigureOut">
              <a:rPr lang="en-ZA" smtClean="0"/>
              <a:t>2023/11/14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9626BA-B6D8-432F-B308-18A676038DB8}" type="slidenum">
              <a:rPr lang="en-ZA" smtClean="0"/>
              <a:t>‹#›</a:t>
            </a:fld>
            <a:endParaRPr lang="en-ZA"/>
          </a:p>
        </p:txBody>
      </p:sp>
    </p:spTree>
    <p:extLst>
      <p:ext uri="{BB962C8B-B14F-4D97-AF65-F5344CB8AC3E}">
        <p14:creationId xmlns:p14="http://schemas.microsoft.com/office/powerpoint/2010/main" val="86104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DDA32-FAEB-49C6-8A3D-DAB3CAF05720}" type="datetimeFigureOut">
              <a:rPr lang="en-ZA" smtClean="0"/>
              <a:t>2023/11/14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626BA-B6D8-432F-B308-18A676038DB8}" type="slidenum">
              <a:rPr lang="en-ZA" smtClean="0"/>
              <a:t>‹#›</a:t>
            </a:fld>
            <a:endParaRPr lang="en-ZA"/>
          </a:p>
        </p:txBody>
      </p:sp>
    </p:spTree>
    <p:extLst>
      <p:ext uri="{BB962C8B-B14F-4D97-AF65-F5344CB8AC3E}">
        <p14:creationId xmlns:p14="http://schemas.microsoft.com/office/powerpoint/2010/main" val="520524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mmie@lawyerfirst.co.z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awyersworkingsmart.co.za/2023/11/01/most-inspiring-sa-law-firm-2023/"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section27.org.za/"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avel and stacks of coins&#10;&#10;Description automatically generated">
            <a:extLst>
              <a:ext uri="{FF2B5EF4-FFF2-40B4-BE49-F238E27FC236}">
                <a16:creationId xmlns:a16="http://schemas.microsoft.com/office/drawing/2014/main" id="{2A1F840E-1001-B377-9C6E-6CE00FC93E42}"/>
              </a:ext>
            </a:extLst>
          </p:cNvPr>
          <p:cNvPicPr>
            <a:picLocks noChangeAspect="1"/>
          </p:cNvPicPr>
          <p:nvPr/>
        </p:nvPicPr>
        <p:blipFill rotWithShape="1">
          <a:blip r:embed="rId2">
            <a:extLst>
              <a:ext uri="{28A0092B-C50C-407E-A947-70E740481C1C}">
                <a14:useLocalDpi xmlns:a14="http://schemas.microsoft.com/office/drawing/2010/main" val="0"/>
              </a:ext>
            </a:extLst>
          </a:blip>
          <a:srcRect t="8061" b="7670"/>
          <a:stretch/>
        </p:blipFill>
        <p:spPr>
          <a:xfrm>
            <a:off x="-3047" y="10"/>
            <a:ext cx="12191999" cy="6857990"/>
          </a:xfrm>
          <a:prstGeom prst="rect">
            <a:avLst/>
          </a:prstGeom>
        </p:spPr>
      </p:pic>
      <p:sp>
        <p:nvSpPr>
          <p:cNvPr id="2" name="Title 1">
            <a:extLst>
              <a:ext uri="{FF2B5EF4-FFF2-40B4-BE49-F238E27FC236}">
                <a16:creationId xmlns:a16="http://schemas.microsoft.com/office/drawing/2014/main" id="{D39EE82B-424B-5FF6-CEE0-AF024135BE5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a:t>
            </a:r>
            <a:r>
              <a:rPr lang="en-US" sz="4000">
                <a:solidFill>
                  <a:srgbClr val="FFFFFF"/>
                </a:solidFill>
              </a:rPr>
              <a:t>Be the change you want to see in the world.”</a:t>
            </a:r>
            <a:br>
              <a:rPr lang="en-US" sz="4000">
                <a:solidFill>
                  <a:srgbClr val="FFFFFF"/>
                </a:solidFill>
              </a:rPr>
            </a:br>
            <a:r>
              <a:rPr lang="en-US" sz="4000">
                <a:solidFill>
                  <a:srgbClr val="FFFFFF"/>
                </a:solidFill>
              </a:rPr>
              <a:t>Mahatma Gandhi</a:t>
            </a:r>
            <a:endParaRPr lang="en-ZA" sz="4000">
              <a:solidFill>
                <a:srgbClr val="FFFFFF"/>
              </a:solidFill>
            </a:endParaRPr>
          </a:p>
        </p:txBody>
      </p:sp>
      <p:sp>
        <p:nvSpPr>
          <p:cNvPr id="3" name="Subtitle 2">
            <a:extLst>
              <a:ext uri="{FF2B5EF4-FFF2-40B4-BE49-F238E27FC236}">
                <a16:creationId xmlns:a16="http://schemas.microsoft.com/office/drawing/2014/main" id="{8C64E7D7-724E-BB8C-42CE-A189CB6F2C2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Presented by Emmie de Kock</a:t>
            </a:r>
          </a:p>
          <a:p>
            <a:r>
              <a:rPr lang="en-US" dirty="0">
                <a:solidFill>
                  <a:srgbClr val="FFFFFF"/>
                </a:solidFill>
              </a:rPr>
              <a:t>On Monday, 6 November 2023</a:t>
            </a:r>
          </a:p>
        </p:txBody>
      </p:sp>
    </p:spTree>
    <p:extLst>
      <p:ext uri="{BB962C8B-B14F-4D97-AF65-F5344CB8AC3E}">
        <p14:creationId xmlns:p14="http://schemas.microsoft.com/office/powerpoint/2010/main" val="316787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44222-E428-7F27-196A-4D940AD38BF4}"/>
              </a:ext>
            </a:extLst>
          </p:cNvPr>
          <p:cNvSpPr>
            <a:spLocks noGrp="1"/>
          </p:cNvSpPr>
          <p:nvPr>
            <p:ph type="title"/>
          </p:nvPr>
        </p:nvSpPr>
        <p:spPr>
          <a:xfrm>
            <a:off x="686834" y="1153572"/>
            <a:ext cx="3200400" cy="4461163"/>
          </a:xfrm>
        </p:spPr>
        <p:txBody>
          <a:bodyPr>
            <a:normAutofit/>
          </a:bodyPr>
          <a:lstStyle/>
          <a:p>
            <a:r>
              <a:rPr lang="en-US">
                <a:solidFill>
                  <a:srgbClr val="FFFFFF"/>
                </a:solidFill>
              </a:rPr>
              <a:t>5. Apply to SARS for tax exemption</a:t>
            </a:r>
            <a:endParaRPr lang="en-Z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7371D-9DC6-9F12-4734-013599513ABC}"/>
              </a:ext>
            </a:extLst>
          </p:cNvPr>
          <p:cNvSpPr>
            <a:spLocks noGrp="1"/>
          </p:cNvSpPr>
          <p:nvPr>
            <p:ph idx="1"/>
          </p:nvPr>
        </p:nvSpPr>
        <p:spPr>
          <a:xfrm>
            <a:off x="4447308" y="591344"/>
            <a:ext cx="6906491" cy="5585619"/>
          </a:xfrm>
        </p:spPr>
        <p:txBody>
          <a:bodyPr anchor="ctr">
            <a:normAutofit/>
          </a:bodyPr>
          <a:lstStyle/>
          <a:p>
            <a:r>
              <a:rPr lang="en-US" sz="2000" dirty="0"/>
              <a:t>NPO registration does not automatically provide a tax benefit. </a:t>
            </a:r>
            <a:r>
              <a:rPr lang="en-US" sz="2000" b="1" dirty="0"/>
              <a:t>NPO must apply to SARS to become tax exempted</a:t>
            </a:r>
            <a:r>
              <a:rPr lang="en-US" sz="2000" dirty="0"/>
              <a:t>.</a:t>
            </a:r>
          </a:p>
          <a:p>
            <a:r>
              <a:rPr lang="en-US" sz="2000" dirty="0"/>
              <a:t>Tax exemption means that if you rely on donor funding, you will not pay any income tax or donation tax. </a:t>
            </a:r>
          </a:p>
          <a:p>
            <a:r>
              <a:rPr lang="en-US" sz="2000" dirty="0"/>
              <a:t>Re property transactions, no transfer duty or capital gains tax will apply.</a:t>
            </a:r>
          </a:p>
          <a:p>
            <a:r>
              <a:rPr lang="en-US" sz="2000" b="1" dirty="0"/>
              <a:t>Most important: Donors are likely to require tax exemption, </a:t>
            </a:r>
            <a:r>
              <a:rPr lang="en-US" sz="2000" b="1" dirty="0" err="1"/>
              <a:t>ie</a:t>
            </a:r>
            <a:r>
              <a:rPr lang="en-US" sz="2000" b="1" dirty="0"/>
              <a:t> Section 18A Certificate for tax deduction.</a:t>
            </a:r>
          </a:p>
          <a:p>
            <a:r>
              <a:rPr lang="en-US" sz="2000" dirty="0"/>
              <a:t>Make formal application to the Tax Exemption Unit (TEU) of SARS based in Pretoria in terms of Income Tax Act. It may take 5-6 months.  </a:t>
            </a:r>
          </a:p>
          <a:p>
            <a:r>
              <a:rPr lang="en-US" sz="2000" dirty="0"/>
              <a:t>In addition, you could consider applying for a </a:t>
            </a:r>
            <a:r>
              <a:rPr lang="en-US" sz="2000" b="1" dirty="0"/>
              <a:t>PBO registration </a:t>
            </a:r>
            <a:r>
              <a:rPr lang="en-US" sz="2000" dirty="0"/>
              <a:t>with SARS if your Law Clinic</a:t>
            </a:r>
            <a:r>
              <a:rPr lang="en-US" sz="2000" b="0" i="0" dirty="0">
                <a:effectLst/>
                <a:latin typeface="Google Sans"/>
              </a:rPr>
              <a:t> has the sole objective of providing one or more of the Public Benefit Activities (PBA) prescribed by SARS. A PBO registration also </a:t>
            </a:r>
            <a:r>
              <a:rPr lang="en-US" sz="2000" dirty="0">
                <a:latin typeface="Google Sans"/>
              </a:rPr>
              <a:t>offers</a:t>
            </a:r>
            <a:r>
              <a:rPr lang="en-US" sz="2000" b="0" i="0" dirty="0">
                <a:effectLst/>
                <a:latin typeface="Google Sans"/>
              </a:rPr>
              <a:t> income tax exemptions. </a:t>
            </a:r>
            <a:endParaRPr lang="en-US" sz="2000" dirty="0"/>
          </a:p>
          <a:p>
            <a:endParaRPr lang="en-ZA" sz="2200" dirty="0"/>
          </a:p>
        </p:txBody>
      </p:sp>
    </p:spTree>
    <p:extLst>
      <p:ext uri="{BB962C8B-B14F-4D97-AF65-F5344CB8AC3E}">
        <p14:creationId xmlns:p14="http://schemas.microsoft.com/office/powerpoint/2010/main" val="231858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1EAE1-59B6-94EA-2EC3-FB8D25AD4FEB}"/>
              </a:ext>
            </a:extLst>
          </p:cNvPr>
          <p:cNvSpPr>
            <a:spLocks noGrp="1"/>
          </p:cNvSpPr>
          <p:nvPr>
            <p:ph type="title"/>
          </p:nvPr>
        </p:nvSpPr>
        <p:spPr>
          <a:xfrm>
            <a:off x="761802" y="-102108"/>
            <a:ext cx="10585071" cy="2121408"/>
          </a:xfrm>
        </p:spPr>
        <p:txBody>
          <a:bodyPr anchor="ctr">
            <a:normAutofit/>
          </a:bodyPr>
          <a:lstStyle/>
          <a:p>
            <a:r>
              <a:rPr lang="en-US" sz="4000"/>
              <a:t>6. What is the business model of a Law Clinic?</a:t>
            </a:r>
            <a:endParaRPr lang="en-ZA" sz="4000"/>
          </a:p>
        </p:txBody>
      </p:sp>
      <p:sp>
        <p:nvSpPr>
          <p:cNvPr id="3" name="Content Placeholder 2">
            <a:extLst>
              <a:ext uri="{FF2B5EF4-FFF2-40B4-BE49-F238E27FC236}">
                <a16:creationId xmlns:a16="http://schemas.microsoft.com/office/drawing/2014/main" id="{E8DCFD01-A7A9-7252-C8BF-A3988424EDBF}"/>
              </a:ext>
            </a:extLst>
          </p:cNvPr>
          <p:cNvSpPr>
            <a:spLocks noGrp="1"/>
          </p:cNvSpPr>
          <p:nvPr>
            <p:ph idx="1"/>
          </p:nvPr>
        </p:nvSpPr>
        <p:spPr>
          <a:xfrm>
            <a:off x="6096000" y="342307"/>
            <a:ext cx="5250873" cy="2121407"/>
          </a:xfrm>
        </p:spPr>
        <p:txBody>
          <a:bodyPr anchor="ctr">
            <a:normAutofit/>
          </a:bodyPr>
          <a:lstStyle/>
          <a:p>
            <a:endParaRPr lang="en-ZA" sz="2000" b="0" i="0" u="none" strike="noStrike">
              <a:effectLst/>
              <a:latin typeface="Arial" panose="020B0604020202020204" pitchFamily="34" charset="0"/>
            </a:endParaRPr>
          </a:p>
          <a:p>
            <a:endParaRPr lang="en-ZA" sz="2000"/>
          </a:p>
        </p:txBody>
      </p:sp>
      <p:sp>
        <p:nvSpPr>
          <p:cNvPr id="5" name="Rectangle 1">
            <a:extLst>
              <a:ext uri="{FF2B5EF4-FFF2-40B4-BE49-F238E27FC236}">
                <a16:creationId xmlns:a16="http://schemas.microsoft.com/office/drawing/2014/main" id="{326D2BDC-1075-D81F-C4F2-2AF2D66E695C}"/>
              </a:ext>
            </a:extLst>
          </p:cNvPr>
          <p:cNvSpPr>
            <a:spLocks noChangeArrowheads="1"/>
          </p:cNvSpPr>
          <p:nvPr/>
        </p:nvSpPr>
        <p:spPr bwMode="auto">
          <a:xfrm>
            <a:off x="2570163" y="1790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4" name="Table 3">
            <a:extLst>
              <a:ext uri="{FF2B5EF4-FFF2-40B4-BE49-F238E27FC236}">
                <a16:creationId xmlns:a16="http://schemas.microsoft.com/office/drawing/2014/main" id="{9F93054F-FF08-D586-2004-15FB95665474}"/>
              </a:ext>
            </a:extLst>
          </p:cNvPr>
          <p:cNvGraphicFramePr>
            <a:graphicFrameLocks noGrp="1"/>
          </p:cNvGraphicFramePr>
          <p:nvPr>
            <p:extLst>
              <p:ext uri="{D42A27DB-BD31-4B8C-83A1-F6EECF244321}">
                <p14:modId xmlns:p14="http://schemas.microsoft.com/office/powerpoint/2010/main" val="3593024591"/>
              </p:ext>
            </p:extLst>
          </p:nvPr>
        </p:nvGraphicFramePr>
        <p:xfrm>
          <a:off x="295422" y="1448972"/>
          <a:ext cx="11549575" cy="5205043"/>
        </p:xfrm>
        <a:graphic>
          <a:graphicData uri="http://schemas.openxmlformats.org/drawingml/2006/table">
            <a:tbl>
              <a:tblPr firstRow="1" firstCol="1" bandRow="1">
                <a:tableStyleId>{9D7B26C5-4107-4FEC-AEDC-1716B250A1EF}</a:tableStyleId>
              </a:tblPr>
              <a:tblGrid>
                <a:gridCol w="5862841">
                  <a:extLst>
                    <a:ext uri="{9D8B030D-6E8A-4147-A177-3AD203B41FA5}">
                      <a16:colId xmlns:a16="http://schemas.microsoft.com/office/drawing/2014/main" val="2467993095"/>
                    </a:ext>
                  </a:extLst>
                </a:gridCol>
                <a:gridCol w="5686734">
                  <a:extLst>
                    <a:ext uri="{9D8B030D-6E8A-4147-A177-3AD203B41FA5}">
                      <a16:colId xmlns:a16="http://schemas.microsoft.com/office/drawing/2014/main" val="3907029907"/>
                    </a:ext>
                  </a:extLst>
                </a:gridCol>
              </a:tblGrid>
              <a:tr h="295131">
                <a:tc>
                  <a:txBody>
                    <a:bodyPr/>
                    <a:lstStyle/>
                    <a:p>
                      <a:pPr algn="l" fontAlgn="t">
                        <a:lnSpc>
                          <a:spcPct val="107000"/>
                        </a:lnSpc>
                        <a:spcAft>
                          <a:spcPts val="800"/>
                        </a:spcAft>
                      </a:pPr>
                      <a:r>
                        <a:rPr lang="en-ZA" sz="1400" kern="100" dirty="0">
                          <a:effectLst/>
                        </a:rPr>
                        <a:t>For profit (commercial) law firm (sole prop / partnership / Inc)</a:t>
                      </a:r>
                      <a:endParaRPr lang="en-ZA"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Non-profit Law Clinic </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879613340"/>
                  </a:ext>
                </a:extLst>
              </a:tr>
              <a:tr h="654218">
                <a:tc>
                  <a:txBody>
                    <a:bodyPr/>
                    <a:lstStyle/>
                    <a:p>
                      <a:pPr algn="l" fontAlgn="t">
                        <a:lnSpc>
                          <a:spcPct val="105000"/>
                        </a:lnSpc>
                        <a:spcAft>
                          <a:spcPts val="800"/>
                        </a:spcAft>
                      </a:pPr>
                      <a:r>
                        <a:rPr lang="en-ZA" sz="1400" b="0" kern="100">
                          <a:effectLst/>
                        </a:rPr>
                        <a:t>More than 85% of attorney firms are sole proprietors. </a:t>
                      </a:r>
                    </a:p>
                    <a:p>
                      <a:pPr algn="l" fontAlgn="t">
                        <a:lnSpc>
                          <a:spcPct val="105000"/>
                        </a:lnSpc>
                        <a:spcAft>
                          <a:spcPts val="800"/>
                        </a:spcAft>
                      </a:pPr>
                      <a:r>
                        <a:rPr lang="en-ZA" sz="1400" b="0" kern="100">
                          <a:effectLst/>
                        </a:rPr>
                        <a:t>100% of advocates are sole proprietors.</a:t>
                      </a:r>
                      <a:endParaRPr lang="en-ZA" sz="14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Must be at least 3 founding / board / trustee members.</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107554935"/>
                  </a:ext>
                </a:extLst>
              </a:tr>
              <a:tr h="521191">
                <a:tc>
                  <a:txBody>
                    <a:bodyPr/>
                    <a:lstStyle/>
                    <a:p>
                      <a:pPr algn="l" fontAlgn="t">
                        <a:lnSpc>
                          <a:spcPct val="105000"/>
                        </a:lnSpc>
                        <a:spcAft>
                          <a:spcPts val="800"/>
                        </a:spcAft>
                      </a:pPr>
                      <a:r>
                        <a:rPr lang="en-ZA" sz="1400" b="0" kern="100" dirty="0">
                          <a:effectLst/>
                        </a:rPr>
                        <a:t>Only legal practitioners can own-operate. </a:t>
                      </a:r>
                      <a:endParaRPr lang="en-ZA"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dirty="0">
                          <a:effectLst/>
                        </a:rPr>
                        <a:t>At least one attorney and others. Could include non-legal practitioners. However, majority of governing members must be legal practitioners.</a:t>
                      </a:r>
                      <a:endParaRPr lang="en-ZA"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2962697536"/>
                  </a:ext>
                </a:extLst>
              </a:tr>
              <a:tr h="521191">
                <a:tc>
                  <a:txBody>
                    <a:bodyPr/>
                    <a:lstStyle/>
                    <a:p>
                      <a:pPr algn="l" fontAlgn="t">
                        <a:lnSpc>
                          <a:spcPct val="105000"/>
                        </a:lnSpc>
                        <a:spcAft>
                          <a:spcPts val="800"/>
                        </a:spcAft>
                      </a:pPr>
                      <a:r>
                        <a:rPr lang="en-ZA" sz="1400" b="0" kern="100" dirty="0">
                          <a:effectLst/>
                        </a:rPr>
                        <a:t>Name must include the surname/s of a legal practitioner/s (unless approved otherwise by the Legal Practice Council)</a:t>
                      </a:r>
                      <a:endParaRPr lang="en-ZA"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Name must be approved by Legal Practice Council. </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697515461"/>
                  </a:ext>
                </a:extLst>
              </a:tr>
              <a:tr h="654218">
                <a:tc>
                  <a:txBody>
                    <a:bodyPr/>
                    <a:lstStyle/>
                    <a:p>
                      <a:pPr algn="l" fontAlgn="t">
                        <a:lnSpc>
                          <a:spcPct val="105000"/>
                        </a:lnSpc>
                        <a:spcAft>
                          <a:spcPts val="800"/>
                        </a:spcAft>
                      </a:pPr>
                      <a:r>
                        <a:rPr lang="en-ZA" sz="1400" b="0" kern="100" dirty="0">
                          <a:effectLst/>
                        </a:rPr>
                        <a:t>Target market must be able to afford legal services. </a:t>
                      </a:r>
                    </a:p>
                    <a:p>
                      <a:pPr algn="l" fontAlgn="t">
                        <a:lnSpc>
                          <a:spcPct val="105000"/>
                        </a:lnSpc>
                        <a:spcAft>
                          <a:spcPts val="800"/>
                        </a:spcAft>
                      </a:pPr>
                      <a:r>
                        <a:rPr lang="en-ZA" sz="1400" b="0" kern="100" dirty="0">
                          <a:effectLst/>
                        </a:rPr>
                        <a:t>Some law firms struggle to get paying clients…</a:t>
                      </a:r>
                      <a:endParaRPr lang="en-ZA"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Target market must require free legal services. Demand is high!</a:t>
                      </a:r>
                    </a:p>
                    <a:p>
                      <a:pPr algn="l" fontAlgn="t">
                        <a:lnSpc>
                          <a:spcPct val="105000"/>
                        </a:lnSpc>
                        <a:spcAft>
                          <a:spcPts val="800"/>
                        </a:spcAft>
                      </a:pPr>
                      <a:r>
                        <a:rPr lang="en-ZA" sz="1400" kern="100">
                          <a:effectLst/>
                        </a:rPr>
                        <a:t> (Use “means test”)</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2893762599"/>
                  </a:ext>
                </a:extLst>
              </a:tr>
              <a:tr h="995518">
                <a:tc>
                  <a:txBody>
                    <a:bodyPr/>
                    <a:lstStyle/>
                    <a:p>
                      <a:pPr algn="l" fontAlgn="t">
                        <a:lnSpc>
                          <a:spcPct val="105000"/>
                        </a:lnSpc>
                        <a:spcAft>
                          <a:spcPts val="800"/>
                        </a:spcAft>
                      </a:pPr>
                      <a:r>
                        <a:rPr lang="en-ZA" sz="1400" b="0" kern="100">
                          <a:effectLst/>
                        </a:rPr>
                        <a:t>May focus on specialised legal services or offer legal services in all legal practice areas.</a:t>
                      </a:r>
                      <a:endParaRPr lang="en-ZA" sz="14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May focus on limited or various legal services, but may not offer legal services relating to liquidations, administrations, RAF claims, deceased estates or conveyancing. May also offer non-legal services (</a:t>
                      </a:r>
                      <a:r>
                        <a:rPr lang="en-ZA" sz="1400" kern="100" err="1">
                          <a:effectLst/>
                        </a:rPr>
                        <a:t>eg</a:t>
                      </a:r>
                      <a:r>
                        <a:rPr lang="en-ZA" sz="1400" kern="100">
                          <a:effectLst/>
                        </a:rPr>
                        <a:t> training or counselling).</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862540846"/>
                  </a:ext>
                </a:extLst>
              </a:tr>
              <a:tr h="521191">
                <a:tc>
                  <a:txBody>
                    <a:bodyPr/>
                    <a:lstStyle/>
                    <a:p>
                      <a:pPr algn="l" fontAlgn="t">
                        <a:lnSpc>
                          <a:spcPct val="105000"/>
                        </a:lnSpc>
                        <a:spcAft>
                          <a:spcPts val="800"/>
                        </a:spcAft>
                      </a:pPr>
                      <a:r>
                        <a:rPr lang="en-ZA" sz="1400" b="0" kern="100">
                          <a:effectLst/>
                        </a:rPr>
                        <a:t>Self-funded / personal loans / family support.</a:t>
                      </a:r>
                      <a:endParaRPr lang="en-ZA" sz="14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Donors, funders, grants and community support. May recover costs, if successful in litigation. May charge disbursements. </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3759939457"/>
                  </a:ext>
                </a:extLst>
              </a:tr>
              <a:tr h="290724">
                <a:tc>
                  <a:txBody>
                    <a:bodyPr/>
                    <a:lstStyle/>
                    <a:p>
                      <a:pPr algn="l" fontAlgn="t">
                        <a:lnSpc>
                          <a:spcPct val="105000"/>
                        </a:lnSpc>
                        <a:spcAft>
                          <a:spcPts val="800"/>
                        </a:spcAft>
                      </a:pPr>
                      <a:r>
                        <a:rPr lang="en-ZA" sz="1400" b="0" kern="100">
                          <a:effectLst/>
                        </a:rPr>
                        <a:t>No tax exemptions</a:t>
                      </a:r>
                      <a:r>
                        <a:rPr lang="en-ZA" sz="1400" kern="100">
                          <a:effectLst/>
                        </a:rPr>
                        <a:t>.</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a:effectLst/>
                        </a:rPr>
                        <a:t>Tax exemptions. </a:t>
                      </a:r>
                      <a:endParaRPr lang="en-Z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1267187831"/>
                  </a:ext>
                </a:extLst>
              </a:tr>
              <a:tr h="751661">
                <a:tc>
                  <a:txBody>
                    <a:bodyPr/>
                    <a:lstStyle/>
                    <a:p>
                      <a:pPr algn="l" fontAlgn="t">
                        <a:lnSpc>
                          <a:spcPct val="105000"/>
                        </a:lnSpc>
                        <a:spcAft>
                          <a:spcPts val="800"/>
                        </a:spcAft>
                      </a:pPr>
                      <a:r>
                        <a:rPr lang="en-ZA" sz="1400" b="0" kern="100">
                          <a:effectLst/>
                        </a:rPr>
                        <a:t>Build an asset / own a business. You can sell, merge or transfer your legal practice. If no other provision is made, upon death, LPC curator may take over. </a:t>
                      </a:r>
                      <a:endParaRPr lang="en-ZA" sz="14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tc>
                  <a:txBody>
                    <a:bodyPr/>
                    <a:lstStyle/>
                    <a:p>
                      <a:pPr algn="l" fontAlgn="t">
                        <a:lnSpc>
                          <a:spcPct val="105000"/>
                        </a:lnSpc>
                        <a:spcAft>
                          <a:spcPts val="800"/>
                        </a:spcAft>
                      </a:pPr>
                      <a:r>
                        <a:rPr lang="en-ZA" sz="1400" kern="100" dirty="0">
                          <a:effectLst/>
                        </a:rPr>
                        <a:t>Build a career and legacy. No ownership. Upon  winding-up, dissolution or voluntary deregistration, any assets remaining after liabilities have been met, are transferred to another NPO with similar objectives. </a:t>
                      </a:r>
                      <a:endParaRPr lang="en-ZA"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2" marR="55142" marT="7669" marB="0"/>
                </a:tc>
                <a:extLst>
                  <a:ext uri="{0D108BD9-81ED-4DB2-BD59-A6C34878D82A}">
                    <a16:rowId xmlns:a16="http://schemas.microsoft.com/office/drawing/2014/main" val="3248208451"/>
                  </a:ext>
                </a:extLst>
              </a:tr>
            </a:tbl>
          </a:graphicData>
        </a:graphic>
      </p:graphicFrame>
    </p:spTree>
    <p:extLst>
      <p:ext uri="{BB962C8B-B14F-4D97-AF65-F5344CB8AC3E}">
        <p14:creationId xmlns:p14="http://schemas.microsoft.com/office/powerpoint/2010/main" val="143099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DA2E0-A0EC-C6A2-6428-EF13E664D4A5}"/>
              </a:ext>
            </a:extLst>
          </p:cNvPr>
          <p:cNvSpPr>
            <a:spLocks noGrp="1"/>
          </p:cNvSpPr>
          <p:nvPr>
            <p:ph type="title"/>
          </p:nvPr>
        </p:nvSpPr>
        <p:spPr>
          <a:xfrm>
            <a:off x="2974224" y="254656"/>
            <a:ext cx="5705950" cy="699500"/>
          </a:xfrm>
        </p:spPr>
        <p:txBody>
          <a:bodyPr>
            <a:normAutofit/>
          </a:bodyPr>
          <a:lstStyle/>
          <a:p>
            <a:pPr marR="0" lvl="0" defTabSz="914400" eaLnBrk="1" fontAlgn="base" hangingPunct="1">
              <a:lnSpc>
                <a:spcPct val="90000"/>
              </a:lnSpc>
              <a:spcBef>
                <a:spcPct val="0"/>
              </a:spcBef>
              <a:spcAft>
                <a:spcPts val="600"/>
              </a:spcAft>
              <a:buClrTx/>
              <a:buSzTx/>
              <a:tabLst/>
            </a:pPr>
            <a:r>
              <a:rPr lang="en-US" sz="2000" b="1" dirty="0"/>
              <a:t>Example of a business structure for a Law Clinic: </a:t>
            </a:r>
            <a:endParaRPr lang="en-ZA" sz="2000" b="1" dirty="0"/>
          </a:p>
        </p:txBody>
      </p:sp>
      <p:graphicFrame>
        <p:nvGraphicFramePr>
          <p:cNvPr id="4" name="Content Placeholder 3">
            <a:extLst>
              <a:ext uri="{FF2B5EF4-FFF2-40B4-BE49-F238E27FC236}">
                <a16:creationId xmlns:a16="http://schemas.microsoft.com/office/drawing/2014/main" id="{499676DE-3C56-85A6-5662-9C605E5BAADE}"/>
              </a:ext>
            </a:extLst>
          </p:cNvPr>
          <p:cNvGraphicFramePr>
            <a:graphicFrameLocks noGrp="1"/>
          </p:cNvGraphicFramePr>
          <p:nvPr>
            <p:ph idx="1"/>
            <p:extLst>
              <p:ext uri="{D42A27DB-BD31-4B8C-83A1-F6EECF244321}">
                <p14:modId xmlns:p14="http://schemas.microsoft.com/office/powerpoint/2010/main" val="1445018256"/>
              </p:ext>
            </p:extLst>
          </p:nvPr>
        </p:nvGraphicFramePr>
        <p:xfrm>
          <a:off x="838200" y="1113182"/>
          <a:ext cx="9233452" cy="5505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80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3DA9-3375-5A51-B4C3-B7585D390A79}"/>
              </a:ext>
            </a:extLst>
          </p:cNvPr>
          <p:cNvSpPr>
            <a:spLocks noGrp="1"/>
          </p:cNvSpPr>
          <p:nvPr>
            <p:ph type="title"/>
          </p:nvPr>
        </p:nvSpPr>
        <p:spPr/>
        <p:txBody>
          <a:bodyPr>
            <a:normAutofit/>
          </a:bodyPr>
          <a:lstStyle/>
          <a:p>
            <a:r>
              <a:rPr lang="en-US" sz="4000" dirty="0"/>
              <a:t>Further example how a Law Clinic can work:</a:t>
            </a:r>
            <a:endParaRPr lang="en-ZA" sz="4000" dirty="0"/>
          </a:p>
        </p:txBody>
      </p:sp>
      <p:graphicFrame>
        <p:nvGraphicFramePr>
          <p:cNvPr id="4" name="Content Placeholder 3">
            <a:extLst>
              <a:ext uri="{FF2B5EF4-FFF2-40B4-BE49-F238E27FC236}">
                <a16:creationId xmlns:a16="http://schemas.microsoft.com/office/drawing/2014/main" id="{AD5C85F1-6CCC-3C0D-628B-3831C9861AA8}"/>
              </a:ext>
            </a:extLst>
          </p:cNvPr>
          <p:cNvGraphicFramePr>
            <a:graphicFrameLocks noGrp="1"/>
          </p:cNvGraphicFramePr>
          <p:nvPr>
            <p:ph idx="1"/>
            <p:extLst>
              <p:ext uri="{D42A27DB-BD31-4B8C-83A1-F6EECF244321}">
                <p14:modId xmlns:p14="http://schemas.microsoft.com/office/powerpoint/2010/main" val="678480645"/>
              </p:ext>
            </p:extLst>
          </p:nvPr>
        </p:nvGraphicFramePr>
        <p:xfrm>
          <a:off x="838200" y="900332"/>
          <a:ext cx="10515600" cy="527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3B76DAB-5835-CC07-95CF-A8955989D69D}"/>
              </a:ext>
            </a:extLst>
          </p:cNvPr>
          <p:cNvSpPr txBox="1"/>
          <p:nvPr/>
        </p:nvSpPr>
        <p:spPr>
          <a:xfrm>
            <a:off x="667482" y="5679637"/>
            <a:ext cx="10857035" cy="646331"/>
          </a:xfrm>
          <a:prstGeom prst="rect">
            <a:avLst/>
          </a:prstGeom>
          <a:noFill/>
        </p:spPr>
        <p:txBody>
          <a:bodyPr wrap="square" rtlCol="0">
            <a:spAutoFit/>
          </a:bodyPr>
          <a:lstStyle/>
          <a:p>
            <a:r>
              <a:rPr lang="en-US" dirty="0"/>
              <a:t>Should it be possible to be an office bearer or volunteer partner to a Law Clinic parallel to owning/operating your own commercial (for profit) attorney / advocate legal practice? Yes. What may be possible concerns or benefits? </a:t>
            </a:r>
            <a:endParaRPr lang="en-ZA" dirty="0"/>
          </a:p>
        </p:txBody>
      </p:sp>
    </p:spTree>
    <p:extLst>
      <p:ext uri="{BB962C8B-B14F-4D97-AF65-F5344CB8AC3E}">
        <p14:creationId xmlns:p14="http://schemas.microsoft.com/office/powerpoint/2010/main" val="249956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86BBD-B15D-A125-7ADD-9822922F892A}"/>
              </a:ext>
            </a:extLst>
          </p:cNvPr>
          <p:cNvSpPr>
            <a:spLocks noGrp="1"/>
          </p:cNvSpPr>
          <p:nvPr>
            <p:ph type="title"/>
          </p:nvPr>
        </p:nvSpPr>
        <p:spPr>
          <a:xfrm>
            <a:off x="795528" y="796326"/>
            <a:ext cx="11288620" cy="891158"/>
          </a:xfrm>
        </p:spPr>
        <p:txBody>
          <a:bodyPr anchor="b">
            <a:normAutofit/>
          </a:bodyPr>
          <a:lstStyle/>
          <a:p>
            <a:r>
              <a:rPr lang="en-US"/>
              <a:t>7. Checklist before approaching funder/donor:</a:t>
            </a:r>
            <a:endParaRPr lang="en-ZA"/>
          </a:p>
        </p:txBody>
      </p:sp>
      <p:sp>
        <p:nvSpPr>
          <p:cNvPr id="17" name="Rectangle 1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E084E5-3B7B-E7EF-5049-0D1318C2FA4C}"/>
              </a:ext>
            </a:extLst>
          </p:cNvPr>
          <p:cNvPicPr>
            <a:picLocks noChangeAspect="1"/>
          </p:cNvPicPr>
          <p:nvPr/>
        </p:nvPicPr>
        <p:blipFill>
          <a:blip r:embed="rId2"/>
          <a:stretch>
            <a:fillRect/>
          </a:stretch>
        </p:blipFill>
        <p:spPr>
          <a:xfrm>
            <a:off x="293944" y="2308341"/>
            <a:ext cx="5802056" cy="2755976"/>
          </a:xfrm>
          <a:prstGeom prst="rect">
            <a:avLst/>
          </a:prstGeom>
        </p:spPr>
      </p:pic>
      <p:sp>
        <p:nvSpPr>
          <p:cNvPr id="3" name="Content Placeholder 2">
            <a:extLst>
              <a:ext uri="{FF2B5EF4-FFF2-40B4-BE49-F238E27FC236}">
                <a16:creationId xmlns:a16="http://schemas.microsoft.com/office/drawing/2014/main" id="{54BDA232-8C4B-8C4A-285A-0AD070D5D2F2}"/>
              </a:ext>
            </a:extLst>
          </p:cNvPr>
          <p:cNvSpPr>
            <a:spLocks noGrp="1"/>
          </p:cNvSpPr>
          <p:nvPr>
            <p:ph idx="1"/>
          </p:nvPr>
        </p:nvSpPr>
        <p:spPr>
          <a:xfrm>
            <a:off x="6260123" y="2203078"/>
            <a:ext cx="4785658" cy="4472225"/>
          </a:xfrm>
        </p:spPr>
        <p:txBody>
          <a:bodyPr anchor="ctr">
            <a:normAutofit fontScale="92500"/>
          </a:bodyPr>
          <a:lstStyle/>
          <a:p>
            <a:pPr marL="514350" indent="-514350">
              <a:buAutoNum type="arabicPeriod"/>
            </a:pPr>
            <a:r>
              <a:rPr lang="en-US" sz="1500" dirty="0"/>
              <a:t>Do you have a team headed by at least one attorney?</a:t>
            </a:r>
          </a:p>
          <a:p>
            <a:pPr marL="514350" indent="-514350">
              <a:buAutoNum type="arabicPeriod"/>
            </a:pPr>
            <a:r>
              <a:rPr lang="en-US" sz="1500" dirty="0"/>
              <a:t>Are your registrations, bank account and tax exemption in order?</a:t>
            </a:r>
          </a:p>
          <a:p>
            <a:pPr marL="514350" indent="-514350">
              <a:buAutoNum type="arabicPeriod"/>
            </a:pPr>
            <a:r>
              <a:rPr lang="en-US" sz="1500" dirty="0"/>
              <a:t>Do you have a business plan? (Target market? Services in demand? Marketing plan? Operations plan? Systems? Staff plan? Premises? </a:t>
            </a:r>
            <a:r>
              <a:rPr lang="en-US" sz="1500" dirty="0" err="1"/>
              <a:t>etc</a:t>
            </a:r>
            <a:r>
              <a:rPr lang="en-US" sz="1500" dirty="0"/>
              <a:t>)</a:t>
            </a:r>
          </a:p>
          <a:p>
            <a:pPr marL="514350" indent="-514350">
              <a:buAutoNum type="arabicPeriod"/>
            </a:pPr>
            <a:r>
              <a:rPr lang="en-US" sz="1500" dirty="0"/>
              <a:t>Do you know how much money you will need? (Budget? Expenses? Salaries?)</a:t>
            </a:r>
          </a:p>
          <a:p>
            <a:pPr marL="514350" indent="-514350">
              <a:buAutoNum type="arabicPeriod"/>
            </a:pPr>
            <a:r>
              <a:rPr lang="en-US" sz="1500" dirty="0"/>
              <a:t>Who could be likely donors or funders for the Law Clinic? Who wants to help your target market?</a:t>
            </a:r>
          </a:p>
          <a:p>
            <a:r>
              <a:rPr lang="en-US" sz="1200" b="1" dirty="0"/>
              <a:t>Examples what funding could be for: 	Ideas to get funding:			</a:t>
            </a:r>
            <a:br>
              <a:rPr lang="en-US" sz="1200" dirty="0"/>
            </a:br>
            <a:r>
              <a:rPr lang="en-US" sz="1200" dirty="0"/>
              <a:t>- Employee salaries		- </a:t>
            </a:r>
            <a:r>
              <a:rPr kumimoji="0" lang="en-US" altLang="en-US" sz="1200" b="0" i="0" u="none" strike="noStrike" cap="none" normalizeH="0" baseline="0" dirty="0">
                <a:ln>
                  <a:noFill/>
                </a:ln>
                <a:effectLst/>
              </a:rPr>
              <a:t>Fundraiser events</a:t>
            </a:r>
            <a:br>
              <a:rPr lang="en-US" sz="1200" dirty="0"/>
            </a:br>
            <a:r>
              <a:rPr lang="en-US" sz="1200" dirty="0"/>
              <a:t>- Legal structure administration	- Ask private / angel investors</a:t>
            </a:r>
            <a:br>
              <a:rPr lang="en-US" sz="1200" dirty="0"/>
            </a:br>
            <a:r>
              <a:rPr lang="en-US" sz="1200" dirty="0"/>
              <a:t>- NPO registration		- Apply for government grants</a:t>
            </a:r>
            <a:br>
              <a:rPr lang="en-US" sz="1200" dirty="0"/>
            </a:br>
            <a:r>
              <a:rPr lang="en-US" sz="1200" dirty="0"/>
              <a:t>- Accountant 		- Ask foreign donations</a:t>
            </a:r>
            <a:br>
              <a:rPr lang="en-US" sz="1200" dirty="0"/>
            </a:br>
            <a:r>
              <a:rPr lang="en-US" sz="1200" dirty="0"/>
              <a:t>- Branding and marketing		- Ask corporates who want to                                                                                                  - Systems and computers		   boost their CSI </a:t>
            </a:r>
            <a:br>
              <a:rPr lang="en-US" sz="1200" dirty="0"/>
            </a:br>
            <a:r>
              <a:rPr lang="en-US" sz="1200" dirty="0"/>
              <a:t>- Office rent			 (Corporate Social Investment)</a:t>
            </a:r>
            <a:br>
              <a:rPr lang="en-US" sz="1200" dirty="0"/>
            </a:br>
            <a:br>
              <a:rPr lang="en-US" sz="800" dirty="0"/>
            </a:br>
            <a:br>
              <a:rPr lang="en-US" sz="800" dirty="0"/>
            </a:br>
            <a:endParaRPr lang="en-US" sz="800" dirty="0"/>
          </a:p>
        </p:txBody>
      </p:sp>
      <p:sp>
        <p:nvSpPr>
          <p:cNvPr id="21" name="Rectangle 2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498AB5-10A3-03FF-75DD-294F5A5976BC}"/>
              </a:ext>
            </a:extLst>
          </p:cNvPr>
          <p:cNvSpPr txBox="1"/>
          <p:nvPr/>
        </p:nvSpPr>
        <p:spPr>
          <a:xfrm>
            <a:off x="900332" y="5430129"/>
            <a:ext cx="4785658" cy="369332"/>
          </a:xfrm>
          <a:prstGeom prst="rect">
            <a:avLst/>
          </a:prstGeom>
          <a:noFill/>
        </p:spPr>
        <p:txBody>
          <a:bodyPr wrap="square" rtlCol="0">
            <a:spAutoFit/>
          </a:bodyPr>
          <a:lstStyle/>
          <a:p>
            <a:r>
              <a:rPr lang="en-US" dirty="0"/>
              <a:t>Example: See Lawyers Against Abuse website</a:t>
            </a:r>
            <a:endParaRPr lang="en-ZA" dirty="0"/>
          </a:p>
        </p:txBody>
      </p:sp>
    </p:spTree>
    <p:extLst>
      <p:ext uri="{BB962C8B-B14F-4D97-AF65-F5344CB8AC3E}">
        <p14:creationId xmlns:p14="http://schemas.microsoft.com/office/powerpoint/2010/main" val="21851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E438-B472-2CF7-5BC5-AE23F039C0A1}"/>
              </a:ext>
            </a:extLst>
          </p:cNvPr>
          <p:cNvSpPr>
            <a:spLocks noGrp="1"/>
          </p:cNvSpPr>
          <p:nvPr>
            <p:ph type="title"/>
          </p:nvPr>
        </p:nvSpPr>
        <p:spPr/>
        <p:txBody>
          <a:bodyPr>
            <a:normAutofit/>
          </a:bodyPr>
          <a:lstStyle/>
          <a:p>
            <a:r>
              <a:rPr lang="en-US" sz="4000" dirty="0"/>
              <a:t>Examples of funders: Lawyers for Human Rights </a:t>
            </a:r>
            <a:endParaRPr lang="en-ZA" sz="4000" dirty="0"/>
          </a:p>
        </p:txBody>
      </p:sp>
      <p:pic>
        <p:nvPicPr>
          <p:cNvPr id="4" name="Content Placeholder 3">
            <a:extLst>
              <a:ext uri="{FF2B5EF4-FFF2-40B4-BE49-F238E27FC236}">
                <a16:creationId xmlns:a16="http://schemas.microsoft.com/office/drawing/2014/main" id="{E9C50D46-6D78-DAF5-922B-9253458AB8E0}"/>
              </a:ext>
            </a:extLst>
          </p:cNvPr>
          <p:cNvPicPr>
            <a:picLocks noGrp="1" noChangeAspect="1"/>
          </p:cNvPicPr>
          <p:nvPr>
            <p:ph idx="1"/>
          </p:nvPr>
        </p:nvPicPr>
        <p:blipFill>
          <a:blip r:embed="rId2"/>
          <a:stretch>
            <a:fillRect/>
          </a:stretch>
        </p:blipFill>
        <p:spPr>
          <a:xfrm>
            <a:off x="1492568" y="1372793"/>
            <a:ext cx="8194771" cy="5120081"/>
          </a:xfrm>
          <a:prstGeom prst="rect">
            <a:avLst/>
          </a:prstGeom>
        </p:spPr>
      </p:pic>
    </p:spTree>
    <p:extLst>
      <p:ext uri="{BB962C8B-B14F-4D97-AF65-F5344CB8AC3E}">
        <p14:creationId xmlns:p14="http://schemas.microsoft.com/office/powerpoint/2010/main" val="333699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550D-A421-C79B-E5F2-DB1613E023B2}"/>
              </a:ext>
            </a:extLst>
          </p:cNvPr>
          <p:cNvSpPr>
            <a:spLocks noGrp="1"/>
          </p:cNvSpPr>
          <p:nvPr>
            <p:ph type="title"/>
          </p:nvPr>
        </p:nvSpPr>
        <p:spPr/>
        <p:txBody>
          <a:bodyPr/>
          <a:lstStyle/>
          <a:p>
            <a:r>
              <a:rPr lang="en-US"/>
              <a:t>Example: Donors for ProBono.org</a:t>
            </a:r>
            <a:endParaRPr lang="en-ZA"/>
          </a:p>
        </p:txBody>
      </p:sp>
      <p:pic>
        <p:nvPicPr>
          <p:cNvPr id="4" name="Content Placeholder 3">
            <a:extLst>
              <a:ext uri="{FF2B5EF4-FFF2-40B4-BE49-F238E27FC236}">
                <a16:creationId xmlns:a16="http://schemas.microsoft.com/office/drawing/2014/main" id="{ACED5BB2-1C4C-6B89-3F4B-5DCC38A29618}"/>
              </a:ext>
            </a:extLst>
          </p:cNvPr>
          <p:cNvPicPr>
            <a:picLocks noGrp="1" noChangeAspect="1"/>
          </p:cNvPicPr>
          <p:nvPr>
            <p:ph idx="1"/>
          </p:nvPr>
        </p:nvPicPr>
        <p:blipFill>
          <a:blip r:embed="rId2"/>
          <a:stretch>
            <a:fillRect/>
          </a:stretch>
        </p:blipFill>
        <p:spPr>
          <a:xfrm>
            <a:off x="1259375" y="1521445"/>
            <a:ext cx="8666503" cy="5013287"/>
          </a:xfrm>
          <a:prstGeom prst="rect">
            <a:avLst/>
          </a:prstGeom>
        </p:spPr>
      </p:pic>
    </p:spTree>
    <p:extLst>
      <p:ext uri="{BB962C8B-B14F-4D97-AF65-F5344CB8AC3E}">
        <p14:creationId xmlns:p14="http://schemas.microsoft.com/office/powerpoint/2010/main" val="341122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481BF-0334-E452-97D0-B8258E33D4FF}"/>
              </a:ext>
            </a:extLst>
          </p:cNvPr>
          <p:cNvSpPr>
            <a:spLocks noGrp="1"/>
          </p:cNvSpPr>
          <p:nvPr>
            <p:ph type="title"/>
          </p:nvPr>
        </p:nvSpPr>
        <p:spPr>
          <a:xfrm>
            <a:off x="838200" y="557188"/>
            <a:ext cx="10515600" cy="1133499"/>
          </a:xfrm>
        </p:spPr>
        <p:txBody>
          <a:bodyPr>
            <a:normAutofit/>
          </a:bodyPr>
          <a:lstStyle/>
          <a:p>
            <a:pPr algn="ctr"/>
            <a:r>
              <a:rPr lang="en-US" sz="5200" dirty="0"/>
              <a:t>8. Steps to start a Law Clinic</a:t>
            </a:r>
            <a:endParaRPr lang="en-ZA" sz="5200" dirty="0"/>
          </a:p>
        </p:txBody>
      </p:sp>
      <p:graphicFrame>
        <p:nvGraphicFramePr>
          <p:cNvPr id="5" name="Content Placeholder 2">
            <a:extLst>
              <a:ext uri="{FF2B5EF4-FFF2-40B4-BE49-F238E27FC236}">
                <a16:creationId xmlns:a16="http://schemas.microsoft.com/office/drawing/2014/main" id="{06AA0905-51B1-26C1-FE81-A4744CF8387A}"/>
              </a:ext>
            </a:extLst>
          </p:cNvPr>
          <p:cNvGraphicFramePr>
            <a:graphicFrameLocks noGrp="1"/>
          </p:cNvGraphicFramePr>
          <p:nvPr>
            <p:ph idx="1"/>
            <p:extLst>
              <p:ext uri="{D42A27DB-BD31-4B8C-83A1-F6EECF244321}">
                <p14:modId xmlns:p14="http://schemas.microsoft.com/office/powerpoint/2010/main" val="15640358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06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815C2-30DC-4228-D084-EE050EE449F8}"/>
              </a:ext>
            </a:extLst>
          </p:cNvPr>
          <p:cNvSpPr>
            <a:spLocks noGrp="1"/>
          </p:cNvSpPr>
          <p:nvPr>
            <p:ph type="title"/>
          </p:nvPr>
        </p:nvSpPr>
        <p:spPr>
          <a:xfrm>
            <a:off x="793662" y="386930"/>
            <a:ext cx="10066122" cy="1298448"/>
          </a:xfrm>
        </p:spPr>
        <p:txBody>
          <a:bodyPr anchor="b">
            <a:normAutofit/>
          </a:bodyPr>
          <a:lstStyle/>
          <a:p>
            <a:r>
              <a:rPr lang="en-US" sz="4800"/>
              <a:t>Thank you for attending </a:t>
            </a:r>
            <a:endParaRPr lang="en-ZA" sz="480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52557A-8E52-7BFF-F887-841D710D037B}"/>
              </a:ext>
            </a:extLst>
          </p:cNvPr>
          <p:cNvSpPr>
            <a:spLocks noGrp="1"/>
          </p:cNvSpPr>
          <p:nvPr>
            <p:ph idx="1"/>
          </p:nvPr>
        </p:nvSpPr>
        <p:spPr>
          <a:xfrm>
            <a:off x="793661" y="2599509"/>
            <a:ext cx="4530898" cy="3639450"/>
          </a:xfrm>
        </p:spPr>
        <p:txBody>
          <a:bodyPr anchor="ctr">
            <a:normAutofit/>
          </a:bodyPr>
          <a:lstStyle/>
          <a:p>
            <a:pPr marL="0" indent="0">
              <a:buNone/>
            </a:pPr>
            <a:r>
              <a:rPr lang="en-US" sz="2000" b="1" dirty="0"/>
              <a:t>Was this helpful?</a:t>
            </a:r>
          </a:p>
          <a:p>
            <a:pPr marL="0" indent="0">
              <a:buNone/>
            </a:pPr>
            <a:r>
              <a:rPr lang="en-US" sz="2000" b="1" dirty="0"/>
              <a:t>What is your next step?</a:t>
            </a:r>
          </a:p>
          <a:p>
            <a:pPr marL="0" indent="0">
              <a:buNone/>
            </a:pPr>
            <a:endParaRPr lang="en-US" sz="2000" dirty="0"/>
          </a:p>
          <a:p>
            <a:pPr marL="0" indent="0">
              <a:buNone/>
            </a:pPr>
            <a:r>
              <a:rPr lang="en-ZA" sz="2000" dirty="0"/>
              <a:t>If you are interested in one-on-one business coaching with me, you are welcome to connect with me: </a:t>
            </a:r>
          </a:p>
          <a:p>
            <a:pPr marL="0" indent="0">
              <a:buNone/>
            </a:pPr>
            <a:r>
              <a:rPr lang="en-ZA" sz="2000" dirty="0"/>
              <a:t>Email: </a:t>
            </a:r>
            <a:r>
              <a:rPr lang="en-ZA" sz="2000" u="sng" dirty="0">
                <a:hlinkClick r:id="rId2">
                  <a:extLst>
                    <a:ext uri="{A12FA001-AC4F-418D-AE19-62706E023703}">
                      <ahyp:hlinkClr xmlns:ahyp="http://schemas.microsoft.com/office/drawing/2018/hyperlinkcolor" val="tx"/>
                    </a:ext>
                  </a:extLst>
                </a:hlinkClick>
              </a:rPr>
              <a:t>emmie@lawyerfirst.co.za</a:t>
            </a:r>
            <a:endParaRPr lang="en-ZA" sz="2000" u="sng" dirty="0"/>
          </a:p>
          <a:p>
            <a:pPr marL="0" indent="0">
              <a:buNone/>
            </a:pPr>
            <a:r>
              <a:rPr lang="en-ZA" sz="2000" dirty="0"/>
              <a:t>Cell no: 082 704 1774 </a:t>
            </a:r>
          </a:p>
        </p:txBody>
      </p:sp>
      <p:pic>
        <p:nvPicPr>
          <p:cNvPr id="4" name="Picture 3" descr="A logo for a lawyer&#10;&#10;Description automatically generated">
            <a:extLst>
              <a:ext uri="{FF2B5EF4-FFF2-40B4-BE49-F238E27FC236}">
                <a16:creationId xmlns:a16="http://schemas.microsoft.com/office/drawing/2014/main" id="{81932CEB-3151-7D40-15F3-0D58E8E2C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559" y="2680652"/>
            <a:ext cx="5150277" cy="2098737"/>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C6363A-EC22-301E-E0E1-ED4C02E70E2C}"/>
              </a:ext>
            </a:extLst>
          </p:cNvPr>
          <p:cNvSpPr txBox="1"/>
          <p:nvPr/>
        </p:nvSpPr>
        <p:spPr>
          <a:xfrm>
            <a:off x="5233853" y="5279223"/>
            <a:ext cx="6168682" cy="461665"/>
          </a:xfrm>
          <a:prstGeom prst="rect">
            <a:avLst/>
          </a:prstGeom>
          <a:noFill/>
        </p:spPr>
        <p:txBody>
          <a:bodyPr wrap="square">
            <a:spAutoFit/>
          </a:bodyPr>
          <a:lstStyle/>
          <a:p>
            <a:r>
              <a:rPr lang="en-US" sz="1200"/>
              <a:t>Copyright notice: </a:t>
            </a:r>
            <a:r>
              <a:rPr lang="en-US" sz="1200" dirty="0"/>
              <a:t>Copyright in this presentation belongs to </a:t>
            </a:r>
            <a:r>
              <a:rPr lang="en-US" sz="1200" dirty="0" err="1"/>
              <a:t>LawyerFirst</a:t>
            </a:r>
            <a:r>
              <a:rPr lang="en-US" sz="1200" dirty="0"/>
              <a:t>. This presentation may not be copied, distributed or </a:t>
            </a:r>
            <a:r>
              <a:rPr lang="en-US" sz="1200" dirty="0" err="1"/>
              <a:t>commercialised</a:t>
            </a:r>
            <a:r>
              <a:rPr lang="en-US" sz="1200" dirty="0"/>
              <a:t>, without </a:t>
            </a:r>
            <a:r>
              <a:rPr lang="en-US" sz="1200" dirty="0" err="1"/>
              <a:t>LawyerFirst</a:t>
            </a:r>
            <a:r>
              <a:rPr lang="en-US" sz="1200" dirty="0"/>
              <a:t> written permission.</a:t>
            </a:r>
            <a:endParaRPr lang="en-ZA" sz="1200" dirty="0"/>
          </a:p>
        </p:txBody>
      </p:sp>
    </p:spTree>
    <p:extLst>
      <p:ext uri="{BB962C8B-B14F-4D97-AF65-F5344CB8AC3E}">
        <p14:creationId xmlns:p14="http://schemas.microsoft.com/office/powerpoint/2010/main" val="211861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553C6-485D-A084-CC8F-D4F77CE2DE44}"/>
              </a:ext>
            </a:extLst>
          </p:cNvPr>
          <p:cNvSpPr>
            <a:spLocks noGrp="1"/>
          </p:cNvSpPr>
          <p:nvPr>
            <p:ph type="title"/>
          </p:nvPr>
        </p:nvSpPr>
        <p:spPr>
          <a:xfrm>
            <a:off x="7239014" y="525982"/>
            <a:ext cx="4282983" cy="1200361"/>
          </a:xfrm>
        </p:spPr>
        <p:txBody>
          <a:bodyPr anchor="b">
            <a:normAutofit/>
          </a:bodyPr>
          <a:lstStyle/>
          <a:p>
            <a:r>
              <a:rPr lang="en-US" sz="3300" dirty="0"/>
              <a:t>You are invited to enter FREE on our website: </a:t>
            </a:r>
            <a:endParaRPr lang="en-ZA" sz="3300" dirty="0"/>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8CF7AFC-644A-C3AA-D829-75E29D50D967}"/>
              </a:ext>
            </a:extLst>
          </p:cNvPr>
          <p:cNvPicPr>
            <a:picLocks noChangeAspect="1"/>
          </p:cNvPicPr>
          <p:nvPr/>
        </p:nvPicPr>
        <p:blipFill rotWithShape="1">
          <a:blip r:embed="rId2"/>
          <a:srcRect l="14958" r="15011" b="-1"/>
          <a:stretch/>
        </p:blipFill>
        <p:spPr>
          <a:xfrm>
            <a:off x="576244" y="650494"/>
            <a:ext cx="5628018" cy="5324142"/>
          </a:xfrm>
          <a:prstGeom prst="rect">
            <a:avLst/>
          </a:prstGeom>
        </p:spPr>
      </p:pic>
      <p:sp>
        <p:nvSpPr>
          <p:cNvPr id="29" name="Rectangle 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5831AF3-9C07-8BEB-D35A-087AA949083F}"/>
              </a:ext>
            </a:extLst>
          </p:cNvPr>
          <p:cNvSpPr>
            <a:spLocks noGrp="1"/>
          </p:cNvSpPr>
          <p:nvPr>
            <p:ph idx="1"/>
          </p:nvPr>
        </p:nvSpPr>
        <p:spPr>
          <a:xfrm>
            <a:off x="7239014" y="932085"/>
            <a:ext cx="4282984" cy="3511943"/>
          </a:xfrm>
        </p:spPr>
        <p:txBody>
          <a:bodyPr anchor="ctr">
            <a:normAutofit/>
          </a:bodyPr>
          <a:lstStyle/>
          <a:p>
            <a:pPr marL="0" indent="0">
              <a:buNone/>
            </a:pPr>
            <a:endParaRPr lang="en-US" sz="1800" dirty="0"/>
          </a:p>
          <a:p>
            <a:pPr marL="0" indent="0">
              <a:buNone/>
            </a:pPr>
            <a:r>
              <a:rPr lang="en-US" sz="1800" dirty="0">
                <a:hlinkClick r:id="rId3"/>
              </a:rPr>
              <a:t>https://lawyersworkingsmart.co.za/2023/11/01/most-inspiring-sa-law-firm-2023/</a:t>
            </a:r>
            <a:endParaRPr lang="en-US" sz="1800" dirty="0"/>
          </a:p>
          <a:p>
            <a:pPr marL="0" indent="0">
              <a:buNone/>
            </a:pPr>
            <a:r>
              <a:rPr lang="en-US" sz="1800" dirty="0"/>
              <a:t>Entries close 8 December 2023</a:t>
            </a:r>
          </a:p>
          <a:p>
            <a:pPr marL="0" indent="0">
              <a:buNone/>
            </a:pPr>
            <a:r>
              <a:rPr lang="en-US" sz="1800" dirty="0"/>
              <a:t>Sponsored by: Emmie de Kock t/a </a:t>
            </a:r>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7B1622-366A-8D8E-B803-ED4A09DD5E01}"/>
              </a:ext>
            </a:extLst>
          </p:cNvPr>
          <p:cNvPicPr>
            <a:picLocks noChangeAspect="1"/>
          </p:cNvPicPr>
          <p:nvPr/>
        </p:nvPicPr>
        <p:blipFill>
          <a:blip r:embed="rId4"/>
          <a:stretch>
            <a:fillRect/>
          </a:stretch>
        </p:blipFill>
        <p:spPr>
          <a:xfrm>
            <a:off x="6761217" y="3707002"/>
            <a:ext cx="5000914" cy="2173099"/>
          </a:xfrm>
          <a:prstGeom prst="rect">
            <a:avLst/>
          </a:prstGeom>
        </p:spPr>
      </p:pic>
    </p:spTree>
    <p:extLst>
      <p:ext uri="{BB962C8B-B14F-4D97-AF65-F5344CB8AC3E}">
        <p14:creationId xmlns:p14="http://schemas.microsoft.com/office/powerpoint/2010/main" val="380902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88874-D0A8-AC25-83C0-494BAF2E6C3E}"/>
              </a:ext>
            </a:extLst>
          </p:cNvPr>
          <p:cNvSpPr>
            <a:spLocks noGrp="1"/>
          </p:cNvSpPr>
          <p:nvPr>
            <p:ph type="title"/>
          </p:nvPr>
        </p:nvSpPr>
        <p:spPr>
          <a:xfrm>
            <a:off x="612648" y="365125"/>
            <a:ext cx="6986015" cy="1776484"/>
          </a:xfrm>
        </p:spPr>
        <p:txBody>
          <a:bodyPr anchor="b">
            <a:normAutofit/>
          </a:bodyPr>
          <a:lstStyle/>
          <a:p>
            <a:r>
              <a:rPr lang="en-US" sz="5400" dirty="0"/>
              <a:t>About the presenter</a:t>
            </a:r>
            <a:endParaRPr lang="en-ZA" sz="5400" dirty="0"/>
          </a:p>
        </p:txBody>
      </p:sp>
      <p:pic>
        <p:nvPicPr>
          <p:cNvPr id="9" name="Picture 8" descr="A logo for a lawyer&#10;&#10;Description automatically generated">
            <a:extLst>
              <a:ext uri="{FF2B5EF4-FFF2-40B4-BE49-F238E27FC236}">
                <a16:creationId xmlns:a16="http://schemas.microsoft.com/office/drawing/2014/main" id="{E3DE2783-CAFB-3AF8-C038-6A7541943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900" y="1038524"/>
            <a:ext cx="3796772" cy="1547184"/>
          </a:xfrm>
          <a:prstGeom prst="rect">
            <a:avLst/>
          </a:prstGeom>
        </p:spPr>
      </p:pic>
      <p:sp>
        <p:nvSpPr>
          <p:cNvPr id="12"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DB3A7F-ED6E-3FAD-4EF0-45C6365F8FDD}"/>
              </a:ext>
            </a:extLst>
          </p:cNvPr>
          <p:cNvSpPr>
            <a:spLocks noGrp="1"/>
          </p:cNvSpPr>
          <p:nvPr>
            <p:ph idx="1"/>
          </p:nvPr>
        </p:nvSpPr>
        <p:spPr>
          <a:xfrm>
            <a:off x="612648" y="2504819"/>
            <a:ext cx="6986016" cy="3672144"/>
          </a:xfrm>
        </p:spPr>
        <p:txBody>
          <a:bodyPr>
            <a:normAutofit fontScale="85000" lnSpcReduction="20000"/>
          </a:bodyPr>
          <a:lstStyle/>
          <a:p>
            <a:pPr marL="0" indent="0">
              <a:lnSpc>
                <a:spcPct val="110000"/>
              </a:lnSpc>
              <a:buNone/>
            </a:pPr>
            <a:r>
              <a:rPr lang="en-US" sz="1300" dirty="0"/>
              <a:t>Emmie de Kock </a:t>
            </a:r>
          </a:p>
          <a:p>
            <a:pPr marL="0" indent="0">
              <a:lnSpc>
                <a:spcPct val="110000"/>
              </a:lnSpc>
              <a:buNone/>
            </a:pPr>
            <a:r>
              <a:rPr lang="en-US" sz="1300" dirty="0"/>
              <a:t>BLC LLB (cum laude) (UP) (1995-1999)</a:t>
            </a:r>
          </a:p>
          <a:p>
            <a:pPr marL="0" indent="0">
              <a:lnSpc>
                <a:spcPct val="110000"/>
              </a:lnSpc>
              <a:buNone/>
            </a:pPr>
            <a:r>
              <a:rPr lang="en-US" sz="1300" dirty="0" err="1"/>
              <a:t>Practised</a:t>
            </a:r>
            <a:r>
              <a:rPr lang="en-US" sz="1300" dirty="0"/>
              <a:t> as an attorney in Gauteng for over 15 years</a:t>
            </a:r>
          </a:p>
          <a:p>
            <a:pPr marL="0" indent="0">
              <a:lnSpc>
                <a:spcPct val="110000"/>
              </a:lnSpc>
              <a:buNone/>
            </a:pPr>
            <a:r>
              <a:rPr lang="en-US" sz="1300" dirty="0" err="1"/>
              <a:t>Specialised</a:t>
            </a:r>
            <a:r>
              <a:rPr lang="en-US" sz="1300" dirty="0"/>
              <a:t> in IP law, IT law and commercial law matters</a:t>
            </a:r>
          </a:p>
          <a:p>
            <a:pPr marL="0" indent="0">
              <a:lnSpc>
                <a:spcPct val="110000"/>
              </a:lnSpc>
              <a:buNone/>
            </a:pPr>
            <a:r>
              <a:rPr lang="en-US" sz="1300" dirty="0"/>
              <a:t>Started and operated own law firm for 11 years</a:t>
            </a:r>
          </a:p>
          <a:p>
            <a:pPr marL="0" indent="0">
              <a:lnSpc>
                <a:spcPct val="110000"/>
              </a:lnSpc>
              <a:buNone/>
            </a:pPr>
            <a:r>
              <a:rPr lang="en-US" sz="1300" dirty="0"/>
              <a:t>Successfully sold own legal practice in 2016</a:t>
            </a:r>
          </a:p>
          <a:p>
            <a:pPr marL="0" indent="0">
              <a:lnSpc>
                <a:spcPct val="110000"/>
              </a:lnSpc>
              <a:buNone/>
            </a:pPr>
            <a:endParaRPr lang="en-US" sz="1300" dirty="0"/>
          </a:p>
          <a:p>
            <a:pPr marL="0" indent="0">
              <a:lnSpc>
                <a:spcPct val="110000"/>
              </a:lnSpc>
              <a:buNone/>
            </a:pPr>
            <a:r>
              <a:rPr lang="en-US" sz="1300" dirty="0"/>
              <a:t>Accredited SA Business Coach and certified NLP Life Coach</a:t>
            </a:r>
          </a:p>
          <a:p>
            <a:pPr marL="0" indent="0">
              <a:lnSpc>
                <a:spcPct val="110000"/>
              </a:lnSpc>
              <a:buNone/>
            </a:pPr>
            <a:r>
              <a:rPr lang="en-US" sz="1300" dirty="0"/>
              <a:t>Lawyer Coach for over 5 years t/a </a:t>
            </a:r>
            <a:r>
              <a:rPr lang="en-US" sz="1300" dirty="0" err="1"/>
              <a:t>LawyerFirst</a:t>
            </a:r>
            <a:endParaRPr lang="en-US" sz="1300" dirty="0"/>
          </a:p>
          <a:p>
            <a:pPr marL="0" indent="0">
              <a:lnSpc>
                <a:spcPct val="110000"/>
              </a:lnSpc>
              <a:buNone/>
            </a:pPr>
            <a:r>
              <a:rPr lang="en-US" sz="1300" dirty="0"/>
              <a:t>Founder-manager of Lawyers Working Smart launched in May 2020</a:t>
            </a:r>
          </a:p>
          <a:p>
            <a:pPr marL="0" indent="0">
              <a:lnSpc>
                <a:spcPct val="110000"/>
              </a:lnSpc>
              <a:buNone/>
            </a:pPr>
            <a:endParaRPr lang="en-US" sz="1300" dirty="0"/>
          </a:p>
          <a:p>
            <a:pPr marL="0" indent="0">
              <a:lnSpc>
                <a:spcPct val="110000"/>
              </a:lnSpc>
              <a:buNone/>
            </a:pPr>
            <a:r>
              <a:rPr lang="en-US" sz="1300" dirty="0"/>
              <a:t>Married with teenagers!</a:t>
            </a:r>
          </a:p>
          <a:p>
            <a:pPr marL="0" indent="0">
              <a:lnSpc>
                <a:spcPct val="110000"/>
              </a:lnSpc>
              <a:buNone/>
            </a:pPr>
            <a:r>
              <a:rPr lang="en-US" sz="1300" dirty="0"/>
              <a:t>Director of NPC relating to Christian ministry</a:t>
            </a:r>
          </a:p>
          <a:p>
            <a:endParaRPr lang="en-ZA" sz="1200" dirty="0"/>
          </a:p>
        </p:txBody>
      </p:sp>
      <p:pic>
        <p:nvPicPr>
          <p:cNvPr id="7" name="Picture 6" descr="A person wearing a black jacket and white blouse&#10;&#10;Description automatically generated">
            <a:extLst>
              <a:ext uri="{FF2B5EF4-FFF2-40B4-BE49-F238E27FC236}">
                <a16:creationId xmlns:a16="http://schemas.microsoft.com/office/drawing/2014/main" id="{73F8F91B-AAC1-8E77-157E-01CAFE783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473" y="2585708"/>
            <a:ext cx="2040619" cy="2345540"/>
          </a:xfrm>
          <a:prstGeom prst="rect">
            <a:avLst/>
          </a:prstGeom>
        </p:spPr>
      </p:pic>
      <p:pic>
        <p:nvPicPr>
          <p:cNvPr id="5" name="Picture 4" descr="A logo with text overlay&#10;&#10;Description automatically generated">
            <a:extLst>
              <a:ext uri="{FF2B5EF4-FFF2-40B4-BE49-F238E27FC236}">
                <a16:creationId xmlns:a16="http://schemas.microsoft.com/office/drawing/2014/main" id="{E8C6A57B-4D0B-1621-6DF9-92A7C453C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182" y="4794280"/>
            <a:ext cx="2988490" cy="1890220"/>
          </a:xfrm>
          <a:prstGeom prst="rect">
            <a:avLst/>
          </a:prstGeom>
        </p:spPr>
      </p:pic>
      <p:sp>
        <p:nvSpPr>
          <p:cNvPr id="4" name="TextBox 3">
            <a:extLst>
              <a:ext uri="{FF2B5EF4-FFF2-40B4-BE49-F238E27FC236}">
                <a16:creationId xmlns:a16="http://schemas.microsoft.com/office/drawing/2014/main" id="{B862E228-6155-6A55-931B-B8C8CD59EB2F}"/>
              </a:ext>
            </a:extLst>
          </p:cNvPr>
          <p:cNvSpPr txBox="1"/>
          <p:nvPr/>
        </p:nvSpPr>
        <p:spPr>
          <a:xfrm>
            <a:off x="612648" y="6217920"/>
            <a:ext cx="8362540" cy="646331"/>
          </a:xfrm>
          <a:prstGeom prst="rect">
            <a:avLst/>
          </a:prstGeom>
          <a:noFill/>
        </p:spPr>
        <p:txBody>
          <a:bodyPr wrap="square" rtlCol="0">
            <a:spAutoFit/>
          </a:bodyPr>
          <a:lstStyle/>
          <a:p>
            <a:r>
              <a:rPr lang="en-US" dirty="0"/>
              <a:t>Copyright in this presentation belongs to </a:t>
            </a:r>
            <a:r>
              <a:rPr lang="en-US" dirty="0" err="1"/>
              <a:t>LawyerFirst</a:t>
            </a:r>
            <a:r>
              <a:rPr lang="en-US" dirty="0"/>
              <a:t>. This presentation may not be copied, distributed or </a:t>
            </a:r>
            <a:r>
              <a:rPr lang="en-US" dirty="0" err="1"/>
              <a:t>commercialised</a:t>
            </a:r>
            <a:r>
              <a:rPr lang="en-US" dirty="0"/>
              <a:t>, without </a:t>
            </a:r>
            <a:r>
              <a:rPr lang="en-US" dirty="0" err="1"/>
              <a:t>LawyerFirst</a:t>
            </a:r>
            <a:r>
              <a:rPr lang="en-US" dirty="0"/>
              <a:t> written permission. </a:t>
            </a:r>
            <a:endParaRPr lang="en-ZA" dirty="0"/>
          </a:p>
        </p:txBody>
      </p:sp>
    </p:spTree>
    <p:extLst>
      <p:ext uri="{BB962C8B-B14F-4D97-AF65-F5344CB8AC3E}">
        <p14:creationId xmlns:p14="http://schemas.microsoft.com/office/powerpoint/2010/main" val="121675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451D7-A517-0749-F016-9CB1ED105866}"/>
              </a:ext>
            </a:extLst>
          </p:cNvPr>
          <p:cNvSpPr>
            <a:spLocks noGrp="1"/>
          </p:cNvSpPr>
          <p:nvPr>
            <p:ph type="title"/>
          </p:nvPr>
        </p:nvSpPr>
        <p:spPr>
          <a:xfrm>
            <a:off x="4654296" y="329184"/>
            <a:ext cx="6894576" cy="1783080"/>
          </a:xfrm>
        </p:spPr>
        <p:txBody>
          <a:bodyPr anchor="b">
            <a:normAutofit/>
          </a:bodyPr>
          <a:lstStyle/>
          <a:p>
            <a:r>
              <a:rPr lang="en-US" sz="5400"/>
              <a:t>Content </a:t>
            </a:r>
            <a:endParaRPr lang="en-ZA" sz="5400"/>
          </a:p>
        </p:txBody>
      </p:sp>
      <p:pic>
        <p:nvPicPr>
          <p:cNvPr id="16" name="Picture 15" descr="Abstract blurred public library with bookshelves">
            <a:extLst>
              <a:ext uri="{FF2B5EF4-FFF2-40B4-BE49-F238E27FC236}">
                <a16:creationId xmlns:a16="http://schemas.microsoft.com/office/drawing/2014/main" id="{4A55DD07-F9AB-CCE1-2D5B-C5B02AD1199C}"/>
              </a:ext>
            </a:extLst>
          </p:cNvPr>
          <p:cNvPicPr>
            <a:picLocks noChangeAspect="1"/>
          </p:cNvPicPr>
          <p:nvPr/>
        </p:nvPicPr>
        <p:blipFill rotWithShape="1">
          <a:blip r:embed="rId2"/>
          <a:srcRect l="19110" r="41446"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C58C95-F66B-5620-96AF-E20CB57EC3FA}"/>
              </a:ext>
            </a:extLst>
          </p:cNvPr>
          <p:cNvSpPr>
            <a:spLocks noGrp="1"/>
          </p:cNvSpPr>
          <p:nvPr>
            <p:ph idx="1"/>
          </p:nvPr>
        </p:nvSpPr>
        <p:spPr>
          <a:xfrm>
            <a:off x="4654296" y="2706624"/>
            <a:ext cx="6894576" cy="3483864"/>
          </a:xfrm>
        </p:spPr>
        <p:txBody>
          <a:bodyPr>
            <a:normAutofit/>
          </a:bodyPr>
          <a:lstStyle/>
          <a:p>
            <a:pPr marL="342900" indent="-342900">
              <a:buAutoNum type="arabicPeriod"/>
            </a:pPr>
            <a:r>
              <a:rPr lang="en-US" sz="2200" dirty="0"/>
              <a:t>Why start a Law Clinic? </a:t>
            </a:r>
          </a:p>
          <a:p>
            <a:pPr marL="342900" indent="-342900">
              <a:buAutoNum type="arabicPeriod"/>
            </a:pPr>
            <a:r>
              <a:rPr lang="en-US" sz="2200" dirty="0"/>
              <a:t>What are the LPA requirements? </a:t>
            </a:r>
          </a:p>
          <a:p>
            <a:pPr marL="342900" indent="-342900">
              <a:buFont typeface="Arial" panose="020B0604020202020204" pitchFamily="34" charset="0"/>
              <a:buAutoNum type="arabicPeriod"/>
            </a:pPr>
            <a:r>
              <a:rPr lang="en-US" sz="2200" dirty="0"/>
              <a:t>What are NGOs, NPOs and NPCs? </a:t>
            </a:r>
          </a:p>
          <a:p>
            <a:pPr marL="342900" indent="-342900">
              <a:buAutoNum type="arabicPeriod"/>
            </a:pPr>
            <a:r>
              <a:rPr lang="en-US" sz="2200" dirty="0"/>
              <a:t>NPO registration</a:t>
            </a:r>
          </a:p>
          <a:p>
            <a:pPr marL="342900" indent="-342900">
              <a:buAutoNum type="arabicPeriod"/>
            </a:pPr>
            <a:r>
              <a:rPr lang="en-US" sz="2200" dirty="0"/>
              <a:t>Apply for tax exemption </a:t>
            </a:r>
          </a:p>
          <a:p>
            <a:pPr marL="342900" indent="-342900">
              <a:buAutoNum type="arabicPeriod"/>
            </a:pPr>
            <a:r>
              <a:rPr lang="en-US" sz="2200" dirty="0"/>
              <a:t>What is the business model of a Law Clinic?</a:t>
            </a:r>
          </a:p>
          <a:p>
            <a:pPr marL="342900" indent="-342900">
              <a:buAutoNum type="arabicPeriod"/>
            </a:pPr>
            <a:r>
              <a:rPr lang="en-US" sz="2200" dirty="0"/>
              <a:t>Checklist before approaching funders / donors</a:t>
            </a:r>
          </a:p>
          <a:p>
            <a:pPr marL="342900" indent="-342900">
              <a:buAutoNum type="arabicPeriod"/>
            </a:pPr>
            <a:r>
              <a:rPr lang="en-US" sz="2200" dirty="0"/>
              <a:t>Steps to start a Law Clinic</a:t>
            </a:r>
            <a:endParaRPr lang="en-ZA" sz="2200" dirty="0"/>
          </a:p>
        </p:txBody>
      </p:sp>
      <p:sp>
        <p:nvSpPr>
          <p:cNvPr id="5" name="TextBox 4">
            <a:extLst>
              <a:ext uri="{FF2B5EF4-FFF2-40B4-BE49-F238E27FC236}">
                <a16:creationId xmlns:a16="http://schemas.microsoft.com/office/drawing/2014/main" id="{370BCB08-6AC2-0E80-A90D-905072D5ABFA}"/>
              </a:ext>
            </a:extLst>
          </p:cNvPr>
          <p:cNvSpPr txBox="1"/>
          <p:nvPr/>
        </p:nvSpPr>
        <p:spPr>
          <a:xfrm>
            <a:off x="643128" y="751344"/>
            <a:ext cx="2868698" cy="5909310"/>
          </a:xfrm>
          <a:prstGeom prst="rect">
            <a:avLst/>
          </a:prstGeom>
          <a:noFill/>
        </p:spPr>
        <p:txBody>
          <a:bodyPr wrap="square">
            <a:spAutoFit/>
          </a:bodyPr>
          <a:lstStyle/>
          <a:p>
            <a:pPr marL="0" indent="0">
              <a:buNone/>
            </a:pPr>
            <a:r>
              <a:rPr lang="en-US" dirty="0"/>
              <a:t>A “law clinic” is a </a:t>
            </a:r>
            <a:r>
              <a:rPr lang="en-US" dirty="0">
                <a:highlight>
                  <a:srgbClr val="C0C0C0"/>
                </a:highlight>
              </a:rPr>
              <a:t>form of legal practice which may be operated by</a:t>
            </a:r>
            <a:r>
              <a:rPr lang="en-US" dirty="0"/>
              <a:t> (a) </a:t>
            </a:r>
            <a:r>
              <a:rPr lang="en-US" dirty="0">
                <a:highlight>
                  <a:srgbClr val="C0C0C0"/>
                </a:highlight>
              </a:rPr>
              <a:t>attorneys/advocates </a:t>
            </a:r>
            <a:r>
              <a:rPr lang="en-US" dirty="0"/>
              <a:t>or (b) university law faculties as referred to in Section 34(8) of the Legal Practice Act no 28 of 2014 which provides </a:t>
            </a:r>
            <a:r>
              <a:rPr lang="en-US" dirty="0">
                <a:highlight>
                  <a:srgbClr val="C0C0C0"/>
                </a:highlight>
              </a:rPr>
              <a:t>free legal services </a:t>
            </a:r>
            <a:r>
              <a:rPr lang="en-US" dirty="0"/>
              <a:t>relating to </a:t>
            </a:r>
            <a:r>
              <a:rPr lang="en-US" dirty="0">
                <a:highlight>
                  <a:srgbClr val="C0C0C0"/>
                </a:highlight>
              </a:rPr>
              <a:t>limited legal practice areas serving individuals </a:t>
            </a:r>
            <a:r>
              <a:rPr lang="en-US" dirty="0"/>
              <a:t>of a specific </a:t>
            </a:r>
            <a:r>
              <a:rPr lang="en-US" dirty="0">
                <a:highlight>
                  <a:srgbClr val="C0C0C0"/>
                </a:highlight>
              </a:rPr>
              <a:t>group of people</a:t>
            </a:r>
            <a:r>
              <a:rPr lang="en-US" dirty="0"/>
              <a:t>, a social justice </a:t>
            </a:r>
            <a:r>
              <a:rPr lang="en-US" dirty="0">
                <a:highlight>
                  <a:srgbClr val="C0C0C0"/>
                </a:highlight>
              </a:rPr>
              <a:t>cause</a:t>
            </a:r>
            <a:r>
              <a:rPr lang="en-US" dirty="0"/>
              <a:t>, or to the development of </a:t>
            </a:r>
            <a:r>
              <a:rPr lang="en-US" dirty="0">
                <a:highlight>
                  <a:srgbClr val="C0C0C0"/>
                </a:highlight>
              </a:rPr>
              <a:t>the Law</a:t>
            </a:r>
            <a:r>
              <a:rPr lang="en-US" dirty="0"/>
              <a:t>. </a:t>
            </a:r>
          </a:p>
          <a:p>
            <a:pPr marL="0" indent="0">
              <a:buNone/>
            </a:pPr>
            <a:endParaRPr lang="en-US" dirty="0"/>
          </a:p>
          <a:p>
            <a:pPr marL="0" indent="0">
              <a:buNone/>
            </a:pPr>
            <a:r>
              <a:rPr lang="en-US" dirty="0"/>
              <a:t>This presentation will focus on (a) attorneys and advocates interested to start a law clinic (and not (b) law clinics at university law faculties).</a:t>
            </a:r>
          </a:p>
        </p:txBody>
      </p:sp>
    </p:spTree>
    <p:extLst>
      <p:ext uri="{BB962C8B-B14F-4D97-AF65-F5344CB8AC3E}">
        <p14:creationId xmlns:p14="http://schemas.microsoft.com/office/powerpoint/2010/main" val="288148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40693-AB50-EC84-1899-DF4EB5B9DEC4}"/>
              </a:ext>
            </a:extLst>
          </p:cNvPr>
          <p:cNvSpPr>
            <a:spLocks noGrp="1"/>
          </p:cNvSpPr>
          <p:nvPr>
            <p:ph type="title"/>
          </p:nvPr>
        </p:nvSpPr>
        <p:spPr>
          <a:xfrm>
            <a:off x="838200" y="365125"/>
            <a:ext cx="10515600" cy="1325563"/>
          </a:xfrm>
        </p:spPr>
        <p:txBody>
          <a:bodyPr>
            <a:normAutofit/>
          </a:bodyPr>
          <a:lstStyle/>
          <a:p>
            <a:r>
              <a:rPr lang="en-US" sz="5400"/>
              <a:t>1. Why start a Law Clinic?</a:t>
            </a:r>
            <a:endParaRPr lang="en-ZA" sz="54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149117-7535-6F06-6B12-4092147B54A6}"/>
              </a:ext>
            </a:extLst>
          </p:cNvPr>
          <p:cNvSpPr>
            <a:spLocks noGrp="1"/>
          </p:cNvSpPr>
          <p:nvPr>
            <p:ph idx="1"/>
          </p:nvPr>
        </p:nvSpPr>
        <p:spPr>
          <a:xfrm>
            <a:off x="838200" y="1929383"/>
            <a:ext cx="10515600" cy="4563491"/>
          </a:xfrm>
        </p:spPr>
        <p:txBody>
          <a:bodyPr>
            <a:normAutofit fontScale="77500" lnSpcReduction="20000"/>
          </a:bodyPr>
          <a:lstStyle/>
          <a:p>
            <a:r>
              <a:rPr lang="en-US" sz="2200" dirty="0"/>
              <a:t>Many legal practitioners starting or operating sole proprietor legal practices struggle to find paying clients and/or to compete with salaries offered by </a:t>
            </a:r>
            <a:r>
              <a:rPr lang="en-US" sz="2200" dirty="0" err="1"/>
              <a:t>LegalAid</a:t>
            </a:r>
            <a:r>
              <a:rPr lang="en-US" sz="2200" dirty="0"/>
              <a:t>.. Could starting a Law Clinic offer a viable alternative legal practice opportunity for legal practitioners?</a:t>
            </a:r>
          </a:p>
          <a:p>
            <a:r>
              <a:rPr lang="en-US" sz="2200" dirty="0"/>
              <a:t>There is a high demand for free legal services in South Africa. SA’s current unemployment rate is 32,6%.</a:t>
            </a:r>
          </a:p>
          <a:p>
            <a:r>
              <a:rPr lang="en-US" sz="2200" dirty="0"/>
              <a:t>Current free legal service providers in terms of the Legal Practice Act 28 of 2014: </a:t>
            </a:r>
          </a:p>
          <a:p>
            <a:pPr marL="0" indent="0">
              <a:buNone/>
            </a:pPr>
            <a:r>
              <a:rPr lang="en-US" sz="2200" dirty="0"/>
              <a:t>	- </a:t>
            </a:r>
            <a:r>
              <a:rPr lang="en-US" sz="2200" dirty="0" err="1"/>
              <a:t>LegalAid</a:t>
            </a:r>
            <a:r>
              <a:rPr lang="en-US" sz="2200" dirty="0"/>
              <a:t> (Legal Aid South Africa Act 39 of 2014)</a:t>
            </a:r>
          </a:p>
          <a:p>
            <a:pPr marL="0" indent="0">
              <a:buNone/>
            </a:pPr>
            <a:r>
              <a:rPr lang="en-US" sz="2200" dirty="0"/>
              <a:t>	- University Law Clinics (South African University Law Clinics Association)</a:t>
            </a:r>
          </a:p>
          <a:p>
            <a:pPr marL="0" indent="0">
              <a:buNone/>
            </a:pPr>
            <a:r>
              <a:rPr lang="en-US" sz="2200" dirty="0"/>
              <a:t>	- Compulsory community service hours by all legal practitioners (From September 2023)</a:t>
            </a:r>
          </a:p>
          <a:p>
            <a:r>
              <a:rPr lang="en-US" sz="2200" dirty="0"/>
              <a:t>There are many non-government funded charities in South Africa, but very few non-government funded law clinics. Why?</a:t>
            </a:r>
          </a:p>
          <a:p>
            <a:r>
              <a:rPr lang="en-US" sz="2200" dirty="0"/>
              <a:t>Only admitted legal practitioners can start and operate Law Clinics. An attorney must take initiative. Many lawyers want to service more people BUT perhaps do not know how or think they cannot afford it...</a:t>
            </a:r>
          </a:p>
          <a:p>
            <a:r>
              <a:rPr lang="en-US" sz="2200" dirty="0"/>
              <a:t>A Law Clinic as legal practice requires a very different approach, legal structure and business model. It requires an open-minded lawyer who is willing to partner with others and provide specific legal services to a specific target market. It also requires a long term plan and commitment. </a:t>
            </a:r>
          </a:p>
          <a:p>
            <a:r>
              <a:rPr lang="en-US" sz="2200" dirty="0"/>
              <a:t>The business model </a:t>
            </a:r>
            <a:r>
              <a:rPr lang="en-US" sz="2200" dirty="0">
                <a:highlight>
                  <a:srgbClr val="C0C0C0"/>
                </a:highlight>
              </a:rPr>
              <a:t>must ensure good income for lawyers</a:t>
            </a:r>
            <a:r>
              <a:rPr lang="en-US" sz="2200" dirty="0"/>
              <a:t>, otherwise lawyers will not commit… </a:t>
            </a:r>
            <a:endParaRPr lang="en-ZA" sz="2200" dirty="0"/>
          </a:p>
        </p:txBody>
      </p:sp>
    </p:spTree>
    <p:extLst>
      <p:ext uri="{BB962C8B-B14F-4D97-AF65-F5344CB8AC3E}">
        <p14:creationId xmlns:p14="http://schemas.microsoft.com/office/powerpoint/2010/main" val="43375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69AA9-9A31-5B92-8648-738BAAECF329}"/>
              </a:ext>
            </a:extLst>
          </p:cNvPr>
          <p:cNvSpPr>
            <a:spLocks noGrp="1"/>
          </p:cNvSpPr>
          <p:nvPr>
            <p:ph type="title"/>
          </p:nvPr>
        </p:nvSpPr>
        <p:spPr>
          <a:xfrm>
            <a:off x="838200" y="365125"/>
            <a:ext cx="10515600" cy="1325563"/>
          </a:xfrm>
        </p:spPr>
        <p:txBody>
          <a:bodyPr>
            <a:normAutofit/>
          </a:bodyPr>
          <a:lstStyle/>
          <a:p>
            <a:r>
              <a:rPr lang="en-US" sz="4600"/>
              <a:t>2. What are the LPA requirements?</a:t>
            </a:r>
            <a:endParaRPr lang="en-ZA" sz="46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9D696E-CA4D-E850-C815-03F05894AC40}"/>
              </a:ext>
            </a:extLst>
          </p:cNvPr>
          <p:cNvSpPr>
            <a:spLocks noGrp="1"/>
          </p:cNvSpPr>
          <p:nvPr>
            <p:ph idx="1"/>
          </p:nvPr>
        </p:nvSpPr>
        <p:spPr>
          <a:xfrm>
            <a:off x="838200" y="1929384"/>
            <a:ext cx="10515600" cy="4251960"/>
          </a:xfrm>
        </p:spPr>
        <p:txBody>
          <a:bodyPr>
            <a:normAutofit/>
          </a:bodyPr>
          <a:lstStyle/>
          <a:p>
            <a:pPr marL="0" indent="0">
              <a:buNone/>
            </a:pPr>
            <a:r>
              <a:rPr lang="en-US" sz="2400" dirty="0"/>
              <a:t>Section 34(8) provides requirements for a Law Clinic as type of legal practice:</a:t>
            </a:r>
          </a:p>
          <a:p>
            <a:r>
              <a:rPr lang="en-US" sz="1700" dirty="0"/>
              <a:t>Subject to approval of Council</a:t>
            </a:r>
          </a:p>
          <a:p>
            <a:r>
              <a:rPr lang="en-US" sz="1700" dirty="0"/>
              <a:t>Must be </a:t>
            </a:r>
            <a:r>
              <a:rPr lang="en-US" sz="1700" b="1" dirty="0"/>
              <a:t>registered in terms of the NPO Act (voluntary association, charitable trust or NPC) </a:t>
            </a:r>
            <a:r>
              <a:rPr lang="en-US" sz="1700" dirty="0"/>
              <a:t>or be part of the Law Faculty at an university. Majority of governing body must be legal practitioners. </a:t>
            </a:r>
          </a:p>
          <a:p>
            <a:r>
              <a:rPr lang="en-US" sz="1700" dirty="0"/>
              <a:t>Legal services must be rendered by/under supervision of attorney/s.</a:t>
            </a:r>
          </a:p>
          <a:p>
            <a:r>
              <a:rPr lang="en-US" sz="1700" dirty="0"/>
              <a:t>Law Clinic may not make over, divide or share professional fees with others by way of partnerships, allowances or commissions.</a:t>
            </a:r>
          </a:p>
          <a:p>
            <a:r>
              <a:rPr lang="en-US" sz="1700" dirty="0"/>
              <a:t>May not distribute any of its income or property to its members, office bearers or employees EXCEPT </a:t>
            </a:r>
            <a:r>
              <a:rPr lang="en-US" sz="1700" b="1" dirty="0"/>
              <a:t>reasonable compensation (salaries) for services rendered.</a:t>
            </a:r>
          </a:p>
          <a:p>
            <a:r>
              <a:rPr lang="en-ZA" sz="1700" kern="100" dirty="0">
                <a:effectLst/>
                <a:latin typeface="Calibri" panose="020F0502020204030204" pitchFamily="34" charset="0"/>
                <a:ea typeface="Calibri" panose="020F0502020204030204" pitchFamily="34" charset="0"/>
                <a:cs typeface="Times New Roman" panose="02020603050405020304" pitchFamily="18" charset="0"/>
              </a:rPr>
              <a:t>May employee candidate attorneys, if complying with all the LPA Rules.</a:t>
            </a:r>
          </a:p>
          <a:p>
            <a:r>
              <a:rPr lang="en-ZA" sz="1700" kern="100" dirty="0">
                <a:effectLst/>
                <a:latin typeface="Calibri" panose="020F0502020204030204" pitchFamily="34" charset="0"/>
                <a:ea typeface="Calibri" panose="020F0502020204030204" pitchFamily="34" charset="0"/>
                <a:cs typeface="Times New Roman" panose="02020603050405020304" pitchFamily="18" charset="0"/>
              </a:rPr>
              <a:t>Rules of the Legal Practice Council limit legal services of Law Clinics. </a:t>
            </a:r>
          </a:p>
          <a:p>
            <a:r>
              <a:rPr lang="en-ZA" sz="1700" kern="100" dirty="0">
                <a:latin typeface="Calibri" panose="020F0502020204030204" pitchFamily="34" charset="0"/>
                <a:cs typeface="Times New Roman" panose="02020603050405020304" pitchFamily="18" charset="0"/>
              </a:rPr>
              <a:t>Legal services must be accessible to the public and offered free of charge to recipients </a:t>
            </a:r>
            <a:r>
              <a:rPr lang="en-ZA" sz="1700" b="1" kern="100" dirty="0">
                <a:latin typeface="Calibri" panose="020F0502020204030204" pitchFamily="34" charset="0"/>
                <a:cs typeface="Times New Roman" panose="02020603050405020304" pitchFamily="18" charset="0"/>
              </a:rPr>
              <a:t>EXCEPT any amounts actually disbursed on behalf of recipient may be recovered from the recipient. </a:t>
            </a:r>
            <a:endParaRPr lang="en-US" sz="1700" b="1" dirty="0"/>
          </a:p>
          <a:p>
            <a:endParaRPr lang="en-US" sz="1700" dirty="0"/>
          </a:p>
          <a:p>
            <a:endParaRPr lang="en-ZA" sz="1700" dirty="0"/>
          </a:p>
        </p:txBody>
      </p:sp>
    </p:spTree>
    <p:extLst>
      <p:ext uri="{BB962C8B-B14F-4D97-AF65-F5344CB8AC3E}">
        <p14:creationId xmlns:p14="http://schemas.microsoft.com/office/powerpoint/2010/main" val="195907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E87E8-740C-C50A-D5F8-89E01DEF2C89}"/>
              </a:ext>
            </a:extLst>
          </p:cNvPr>
          <p:cNvSpPr>
            <a:spLocks noGrp="1"/>
          </p:cNvSpPr>
          <p:nvPr>
            <p:ph type="title"/>
          </p:nvPr>
        </p:nvSpPr>
        <p:spPr>
          <a:xfrm>
            <a:off x="838200" y="365125"/>
            <a:ext cx="10515600" cy="1325563"/>
          </a:xfrm>
        </p:spPr>
        <p:txBody>
          <a:bodyPr>
            <a:normAutofit/>
          </a:bodyPr>
          <a:lstStyle/>
          <a:p>
            <a:r>
              <a:rPr lang="en-US" sz="2600" dirty="0"/>
              <a:t>Rules of Attorney profession </a:t>
            </a:r>
            <a:br>
              <a:rPr lang="en-US" sz="2600" dirty="0"/>
            </a:br>
            <a:r>
              <a:rPr lang="en-US" sz="2600" dirty="0"/>
              <a:t>(previously rules of Provincial Law Societies, now adopted by Provincial LPCs)</a:t>
            </a:r>
            <a:endParaRPr lang="en-ZA" sz="2600" dirty="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1EDB70-9CF8-1119-EB53-BD2655F691FE}"/>
              </a:ext>
            </a:extLst>
          </p:cNvPr>
          <p:cNvSpPr>
            <a:spLocks noGrp="1"/>
          </p:cNvSpPr>
          <p:nvPr>
            <p:ph idx="1"/>
          </p:nvPr>
        </p:nvSpPr>
        <p:spPr>
          <a:xfrm>
            <a:off x="838200" y="1929384"/>
            <a:ext cx="10515600" cy="4251960"/>
          </a:xfrm>
        </p:spPr>
        <p:txBody>
          <a:bodyPr>
            <a:normAutofit/>
          </a:bodyPr>
          <a:lstStyle/>
          <a:p>
            <a:pPr marL="0" indent="0">
              <a:buNone/>
            </a:pPr>
            <a:r>
              <a:rPr lang="en-US" sz="1800" u="sng" dirty="0"/>
              <a:t>Extract of rules published in GG on 26 Feb 2016</a:t>
            </a:r>
          </a:p>
          <a:p>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52.3.2 where the clinic acts for the successful litigant in litigation it will be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entitled to take cession from such litigant of any order for costs </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awarded in favour of the litigant and to recover those costs for its own account; </a:t>
            </a:r>
          </a:p>
          <a:p>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52.4 the services may be rendered only to persons who, in the opinion of the Council, would not otherwise be able to afford them, or, with the prior written approval of the Council, services rendered in the public interest; and the Council may from time to time issue guidelines for the assistance of clinics in determining to whom services may be rendered; </a:t>
            </a:r>
          </a:p>
          <a:p>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52.5 the clinic may not undertake work in connection with the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administration or liquidation or distribution of the estate of any deceased or insolvent person</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mentally ill person or any person under any other legal disability</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or the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judicial management or the liquidation of a company</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nor in relation to the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transfer or mortgaging of immovable property</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 nor in relation to the lodging or processing of </a:t>
            </a:r>
            <a:r>
              <a:rPr lang="en-ZA" sz="1400" b="1" kern="100" dirty="0">
                <a:effectLst/>
                <a:latin typeface="Calibri" panose="020F0502020204030204" pitchFamily="34" charset="0"/>
                <a:ea typeface="Calibri" panose="020F0502020204030204" pitchFamily="34" charset="0"/>
                <a:cs typeface="Times New Roman" panose="02020603050405020304" pitchFamily="18" charset="0"/>
              </a:rPr>
              <a:t>claims under the Road Accident Fund </a:t>
            </a: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Act, 1996, or any amendment thereof, or such other work as the Council may from time to time determine; </a:t>
            </a:r>
          </a:p>
          <a:p>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52.6 the name under which the clinic is to carry on its activities, and the letterheads and other stationery of the clinic, shall require the prior approval of the Council; </a:t>
            </a:r>
          </a:p>
          <a:p>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52.8.2 the clinic is open for business during normal business hours for not less than 11 months in any year; </a:t>
            </a:r>
          </a:p>
          <a:p>
            <a:pPr>
              <a:spcAft>
                <a:spcPts val="80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52.8.3 the clinic has proper office systems with telephones, typing facilities, files and filing procedures, a diary system and at least elementary library facilities; </a:t>
            </a:r>
          </a:p>
          <a:p>
            <a:pPr>
              <a:spcAft>
                <a:spcPts val="800"/>
              </a:spcAft>
            </a:pPr>
            <a:r>
              <a:rPr lang="en-ZA" sz="1400" kern="100" dirty="0">
                <a:effectLst/>
                <a:latin typeface="Calibri" panose="020F0502020204030204" pitchFamily="34" charset="0"/>
                <a:ea typeface="Calibri" panose="020F0502020204030204" pitchFamily="34" charset="0"/>
                <a:cs typeface="Times New Roman" panose="02020603050405020304" pitchFamily="18" charset="0"/>
              </a:rPr>
              <a:t>52.8.4 the clinic has a proper accounting system and accounting procedures; </a:t>
            </a:r>
          </a:p>
        </p:txBody>
      </p:sp>
    </p:spTree>
    <p:extLst>
      <p:ext uri="{BB962C8B-B14F-4D97-AF65-F5344CB8AC3E}">
        <p14:creationId xmlns:p14="http://schemas.microsoft.com/office/powerpoint/2010/main" val="108330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8B3B-AFAC-0644-68FD-59A97D441C60}"/>
              </a:ext>
            </a:extLst>
          </p:cNvPr>
          <p:cNvSpPr>
            <a:spLocks noGrp="1"/>
          </p:cNvSpPr>
          <p:nvPr>
            <p:ph type="title"/>
          </p:nvPr>
        </p:nvSpPr>
        <p:spPr>
          <a:xfrm>
            <a:off x="838200" y="556995"/>
            <a:ext cx="10515600" cy="1133693"/>
          </a:xfrm>
        </p:spPr>
        <p:txBody>
          <a:bodyPr>
            <a:normAutofit/>
          </a:bodyPr>
          <a:lstStyle/>
          <a:p>
            <a:r>
              <a:rPr lang="en-US" sz="5200"/>
              <a:t>3. What are NGOs, NPOs and NPCs?</a:t>
            </a:r>
            <a:endParaRPr lang="en-ZA" sz="5200"/>
          </a:p>
        </p:txBody>
      </p:sp>
      <p:graphicFrame>
        <p:nvGraphicFramePr>
          <p:cNvPr id="4" name="Content Placeholder 3">
            <a:extLst>
              <a:ext uri="{FF2B5EF4-FFF2-40B4-BE49-F238E27FC236}">
                <a16:creationId xmlns:a16="http://schemas.microsoft.com/office/drawing/2014/main" id="{90E5B57F-6547-C3F1-7B83-836845A9D2B4}"/>
              </a:ext>
            </a:extLst>
          </p:cNvPr>
          <p:cNvGraphicFramePr>
            <a:graphicFrameLocks noGrp="1"/>
          </p:cNvGraphicFramePr>
          <p:nvPr>
            <p:ph idx="1"/>
            <p:extLst>
              <p:ext uri="{D42A27DB-BD31-4B8C-83A1-F6EECF244321}">
                <p14:modId xmlns:p14="http://schemas.microsoft.com/office/powerpoint/2010/main" val="3880529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85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D7EC-8B27-B40D-4F51-8A7645400F93}"/>
              </a:ext>
            </a:extLst>
          </p:cNvPr>
          <p:cNvSpPr>
            <a:spLocks noGrp="1"/>
          </p:cNvSpPr>
          <p:nvPr>
            <p:ph type="title"/>
          </p:nvPr>
        </p:nvSpPr>
        <p:spPr>
          <a:xfrm>
            <a:off x="641037" y="121419"/>
            <a:ext cx="5632962" cy="413939"/>
          </a:xfrm>
        </p:spPr>
        <p:txBody>
          <a:bodyPr vert="horz" lIns="91440" tIns="45720" rIns="91440" bIns="45720" rtlCol="0" anchor="t">
            <a:normAutofit fontScale="90000"/>
          </a:bodyPr>
          <a:lstStyle/>
          <a:p>
            <a:r>
              <a:rPr lang="en-US" sz="3200" b="1"/>
              <a:t>L</a:t>
            </a:r>
            <a:r>
              <a:rPr lang="en-US" sz="3200" b="1" kern="1200">
                <a:latin typeface="+mj-lt"/>
                <a:ea typeface="+mj-ea"/>
                <a:cs typeface="+mj-cs"/>
              </a:rPr>
              <a:t>egal structures for NPO registration </a:t>
            </a:r>
            <a:r>
              <a:rPr lang="en-US" sz="3200" b="1" kern="1200" err="1">
                <a:latin typeface="+mj-lt"/>
                <a:ea typeface="+mj-ea"/>
                <a:cs typeface="+mj-cs"/>
              </a:rPr>
              <a:t>registrtion</a:t>
            </a:r>
            <a:r>
              <a:rPr lang="en-US" sz="3200" b="1" kern="1200">
                <a:latin typeface="+mj-lt"/>
                <a:ea typeface="+mj-ea"/>
                <a:cs typeface="+mj-cs"/>
              </a:rPr>
              <a:t> </a:t>
            </a:r>
          </a:p>
        </p:txBody>
      </p:sp>
      <p:sp>
        <p:nvSpPr>
          <p:cNvPr id="3" name="Content Placeholder 2">
            <a:extLst>
              <a:ext uri="{FF2B5EF4-FFF2-40B4-BE49-F238E27FC236}">
                <a16:creationId xmlns:a16="http://schemas.microsoft.com/office/drawing/2014/main" id="{9BA7C43A-69F3-8130-1A70-58CE00EEAE2F}"/>
              </a:ext>
            </a:extLst>
          </p:cNvPr>
          <p:cNvSpPr>
            <a:spLocks noGrp="1"/>
          </p:cNvSpPr>
          <p:nvPr>
            <p:ph idx="1"/>
          </p:nvPr>
        </p:nvSpPr>
        <p:spPr>
          <a:xfrm>
            <a:off x="6096000" y="978195"/>
            <a:ext cx="5257799" cy="5003113"/>
          </a:xfrm>
        </p:spPr>
        <p:txBody>
          <a:bodyPr vert="horz" lIns="91440" tIns="45720" rIns="91440" bIns="45720" rtlCol="0" anchor="t">
            <a:normAutofit lnSpcReduction="10000"/>
          </a:bodyPr>
          <a:lstStyle/>
          <a:p>
            <a:r>
              <a:rPr lang="en-US" sz="2000" dirty="0"/>
              <a:t>Registrations provide comfort and assurance to potential donors. </a:t>
            </a:r>
          </a:p>
          <a:p>
            <a:pPr marL="0" indent="0">
              <a:buNone/>
            </a:pPr>
            <a:endParaRPr lang="en-US" sz="2000" dirty="0"/>
          </a:p>
          <a:p>
            <a:r>
              <a:rPr lang="en-US" sz="2000" b="1" kern="1200" dirty="0">
                <a:latin typeface="+mn-lt"/>
                <a:ea typeface="+mn-ea"/>
                <a:cs typeface="+mn-cs"/>
              </a:rPr>
              <a:t>NPO registration</a:t>
            </a:r>
            <a:r>
              <a:rPr lang="en-US" sz="2000" kern="1200" dirty="0">
                <a:latin typeface="+mn-lt"/>
                <a:ea typeface="+mn-ea"/>
                <a:cs typeface="+mn-cs"/>
              </a:rPr>
              <a:t> means you</a:t>
            </a:r>
            <a:r>
              <a:rPr lang="en-US" sz="2000" dirty="0"/>
              <a:t>r founding document complies with minimum standards of good governance in terms of the NPO Act.</a:t>
            </a:r>
          </a:p>
          <a:p>
            <a:r>
              <a:rPr lang="en-US" sz="2000" dirty="0"/>
              <a:t>NPO status requires lodging annual financial and narrative reports to the NPO Directorate. </a:t>
            </a:r>
          </a:p>
          <a:p>
            <a:endParaRPr lang="en-US" sz="2000" kern="1200" dirty="0">
              <a:latin typeface="+mn-lt"/>
              <a:ea typeface="+mn-ea"/>
              <a:cs typeface="+mn-cs"/>
            </a:endParaRPr>
          </a:p>
          <a:p>
            <a:r>
              <a:rPr lang="en-US" sz="2000" b="1" dirty="0"/>
              <a:t>NPC registration </a:t>
            </a:r>
            <a:r>
              <a:rPr lang="en-US" sz="2000" dirty="0"/>
              <a:t>makes the identity of directors immediately identifiable and verifiable online at CIPC. </a:t>
            </a:r>
          </a:p>
          <a:p>
            <a:pPr marL="0" indent="0">
              <a:buNone/>
            </a:pPr>
            <a:endParaRPr lang="en-US" sz="2000" dirty="0"/>
          </a:p>
          <a:p>
            <a:r>
              <a:rPr lang="en-US" sz="2000" dirty="0"/>
              <a:t>Legal practitioners and Law Clinic approved by LPC should provide further comfort to donors.  </a:t>
            </a:r>
            <a:r>
              <a:rPr lang="en-US" sz="2000" kern="1200" dirty="0">
                <a:latin typeface="+mn-lt"/>
                <a:ea typeface="+mn-ea"/>
                <a:cs typeface="+mn-cs"/>
              </a:rPr>
              <a:t> </a:t>
            </a:r>
          </a:p>
          <a:p>
            <a:endParaRPr lang="en-US" sz="2000" kern="1200" dirty="0">
              <a:latin typeface="+mn-lt"/>
              <a:ea typeface="+mn-ea"/>
              <a:cs typeface="+mn-cs"/>
            </a:endParaRPr>
          </a:p>
        </p:txBody>
      </p:sp>
      <p:grpSp>
        <p:nvGrpSpPr>
          <p:cNvPr id="23" name="Group 22">
            <a:extLst>
              <a:ext uri="{FF2B5EF4-FFF2-40B4-BE49-F238E27FC236}">
                <a16:creationId xmlns:a16="http://schemas.microsoft.com/office/drawing/2014/main" id="{9AF08BBE-71A7-AEFC-F970-93C6BF79B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31C42412-D66A-A89A-CBAD-067355BA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F63095-BD54-33B2-6873-1DC4DF82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a:extLst>
              <a:ext uri="{FF2B5EF4-FFF2-40B4-BE49-F238E27FC236}">
                <a16:creationId xmlns:a16="http://schemas.microsoft.com/office/drawing/2014/main" id="{D9B1FC44-F61D-66C5-D361-DBA54EF65E42}"/>
              </a:ext>
            </a:extLst>
          </p:cNvPr>
          <p:cNvGraphicFramePr>
            <a:graphicFrameLocks noGrp="1"/>
          </p:cNvGraphicFramePr>
          <p:nvPr>
            <p:extLst>
              <p:ext uri="{D42A27DB-BD31-4B8C-83A1-F6EECF244321}">
                <p14:modId xmlns:p14="http://schemas.microsoft.com/office/powerpoint/2010/main" val="1364023187"/>
              </p:ext>
            </p:extLst>
          </p:nvPr>
        </p:nvGraphicFramePr>
        <p:xfrm>
          <a:off x="686374" y="612103"/>
          <a:ext cx="4912568" cy="5215715"/>
        </p:xfrm>
        <a:graphic>
          <a:graphicData uri="http://schemas.openxmlformats.org/drawingml/2006/table">
            <a:tbl>
              <a:tblPr firstRow="1" firstCol="1" bandRow="1">
                <a:solidFill>
                  <a:schemeClr val="bg1">
                    <a:lumMod val="95000"/>
                  </a:schemeClr>
                </a:solidFill>
                <a:tableStyleId>{5C22544A-7EE6-4342-B048-85BDC9FD1C3A}</a:tableStyleId>
              </a:tblPr>
              <a:tblGrid>
                <a:gridCol w="1155013">
                  <a:extLst>
                    <a:ext uri="{9D8B030D-6E8A-4147-A177-3AD203B41FA5}">
                      <a16:colId xmlns:a16="http://schemas.microsoft.com/office/drawing/2014/main" val="1611055275"/>
                    </a:ext>
                  </a:extLst>
                </a:gridCol>
                <a:gridCol w="1256852">
                  <a:extLst>
                    <a:ext uri="{9D8B030D-6E8A-4147-A177-3AD203B41FA5}">
                      <a16:colId xmlns:a16="http://schemas.microsoft.com/office/drawing/2014/main" val="2645086009"/>
                    </a:ext>
                  </a:extLst>
                </a:gridCol>
                <a:gridCol w="1116580">
                  <a:extLst>
                    <a:ext uri="{9D8B030D-6E8A-4147-A177-3AD203B41FA5}">
                      <a16:colId xmlns:a16="http://schemas.microsoft.com/office/drawing/2014/main" val="900260249"/>
                    </a:ext>
                  </a:extLst>
                </a:gridCol>
                <a:gridCol w="1384123">
                  <a:extLst>
                    <a:ext uri="{9D8B030D-6E8A-4147-A177-3AD203B41FA5}">
                      <a16:colId xmlns:a16="http://schemas.microsoft.com/office/drawing/2014/main" val="177964671"/>
                    </a:ext>
                  </a:extLst>
                </a:gridCol>
              </a:tblGrid>
              <a:tr h="801027">
                <a:tc>
                  <a:txBody>
                    <a:bodyPr/>
                    <a:lstStyle/>
                    <a:p>
                      <a:pPr>
                        <a:lnSpc>
                          <a:spcPct val="107000"/>
                        </a:lnSpc>
                        <a:spcAft>
                          <a:spcPts val="800"/>
                        </a:spcAft>
                      </a:pPr>
                      <a:r>
                        <a:rPr lang="en-ZA" sz="1400" b="0" kern="100" cap="none" spc="0">
                          <a:solidFill>
                            <a:schemeClr val="bg1"/>
                          </a:solidFill>
                          <a:effectLst/>
                        </a:rPr>
                        <a:t>Legal structure</a:t>
                      </a:r>
                      <a:endParaRPr lang="en-ZA" sz="14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07000"/>
                        </a:lnSpc>
                        <a:spcAft>
                          <a:spcPts val="800"/>
                        </a:spcAft>
                      </a:pPr>
                      <a:r>
                        <a:rPr lang="en-ZA" sz="1400" b="0" kern="100" cap="none" spc="0">
                          <a:solidFill>
                            <a:schemeClr val="bg1"/>
                          </a:solidFill>
                          <a:effectLst/>
                        </a:rPr>
                        <a:t>Founding documents</a:t>
                      </a:r>
                      <a:endParaRPr lang="en-ZA" sz="14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07000"/>
                        </a:lnSpc>
                        <a:spcAft>
                          <a:spcPts val="800"/>
                        </a:spcAft>
                      </a:pPr>
                      <a:r>
                        <a:rPr lang="en-ZA" sz="1400" b="0" kern="100" cap="none" spc="0">
                          <a:solidFill>
                            <a:schemeClr val="bg1"/>
                          </a:solidFill>
                          <a:effectLst/>
                        </a:rPr>
                        <a:t>Law and office</a:t>
                      </a:r>
                      <a:endParaRPr lang="en-ZA" sz="14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07000"/>
                        </a:lnSpc>
                        <a:spcAft>
                          <a:spcPts val="800"/>
                        </a:spcAft>
                      </a:pPr>
                      <a:r>
                        <a:rPr lang="en-ZA" sz="1400" b="0" kern="100" cap="none" spc="0">
                          <a:solidFill>
                            <a:schemeClr val="bg1"/>
                          </a:solidFill>
                          <a:effectLst/>
                        </a:rPr>
                        <a:t>Nature </a:t>
                      </a:r>
                      <a:endParaRPr lang="en-ZA" sz="14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614788711"/>
                  </a:ext>
                </a:extLst>
              </a:tr>
              <a:tr h="935276">
                <a:tc>
                  <a:txBody>
                    <a:bodyPr/>
                    <a:lstStyle/>
                    <a:p>
                      <a:pPr>
                        <a:lnSpc>
                          <a:spcPct val="107000"/>
                        </a:lnSpc>
                        <a:spcAft>
                          <a:spcPts val="800"/>
                        </a:spcAft>
                      </a:pPr>
                      <a:r>
                        <a:rPr lang="en-ZA" sz="1400" b="1" kern="100" cap="none" spc="0">
                          <a:solidFill>
                            <a:schemeClr val="tx1"/>
                          </a:solidFill>
                          <a:effectLst/>
                        </a:rPr>
                        <a:t>Voluntary assosication </a:t>
                      </a:r>
                      <a:endParaRPr lang="en-ZA" sz="14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Signed and dated Constitution </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Common law</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dirty="0">
                          <a:solidFill>
                            <a:schemeClr val="tx1"/>
                          </a:solidFill>
                          <a:effectLst/>
                        </a:rPr>
                        <a:t>Democratic member-based organisation. </a:t>
                      </a:r>
                      <a:endParaRPr lang="en-ZA" sz="14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36898671"/>
                  </a:ext>
                </a:extLst>
              </a:tr>
              <a:tr h="1088830">
                <a:tc>
                  <a:txBody>
                    <a:bodyPr/>
                    <a:lstStyle/>
                    <a:p>
                      <a:pPr>
                        <a:lnSpc>
                          <a:spcPct val="107000"/>
                        </a:lnSpc>
                        <a:spcAft>
                          <a:spcPts val="800"/>
                        </a:spcAft>
                      </a:pPr>
                      <a:r>
                        <a:rPr lang="en-ZA" sz="1400" b="1" kern="100" cap="none" spc="0">
                          <a:solidFill>
                            <a:schemeClr val="tx1"/>
                          </a:solidFill>
                          <a:effectLst/>
                        </a:rPr>
                        <a:t>Charitable Trust </a:t>
                      </a:r>
                      <a:endParaRPr lang="en-ZA" sz="14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Trust Deed</a:t>
                      </a:r>
                    </a:p>
                    <a:p>
                      <a:pPr>
                        <a:lnSpc>
                          <a:spcPct val="107000"/>
                        </a:lnSpc>
                        <a:spcAft>
                          <a:spcPts val="800"/>
                        </a:spcAft>
                      </a:pPr>
                      <a:r>
                        <a:rPr lang="en-ZA" sz="1400" kern="100" cap="none" spc="0">
                          <a:solidFill>
                            <a:schemeClr val="tx1"/>
                          </a:solidFill>
                          <a:effectLst/>
                        </a:rPr>
                        <a:t>Letter of Authority</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Trust Property Control Act</a:t>
                      </a:r>
                    </a:p>
                    <a:p>
                      <a:pPr>
                        <a:lnSpc>
                          <a:spcPct val="107000"/>
                        </a:lnSpc>
                        <a:spcAft>
                          <a:spcPts val="800"/>
                        </a:spcAft>
                      </a:pPr>
                      <a:r>
                        <a:rPr lang="en-ZA" sz="1400" kern="100" cap="none" spc="0">
                          <a:solidFill>
                            <a:schemeClr val="tx1"/>
                          </a:solidFill>
                          <a:effectLst/>
                        </a:rPr>
                        <a:t>Masters Office</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Trustees can make decisions.</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87273727"/>
                  </a:ext>
                </a:extLst>
              </a:tr>
              <a:tr h="2177980">
                <a:tc>
                  <a:txBody>
                    <a:bodyPr/>
                    <a:lstStyle/>
                    <a:p>
                      <a:pPr>
                        <a:lnSpc>
                          <a:spcPct val="107000"/>
                        </a:lnSpc>
                        <a:spcAft>
                          <a:spcPts val="800"/>
                        </a:spcAft>
                      </a:pPr>
                      <a:r>
                        <a:rPr lang="en-ZA" sz="1400" b="1" kern="100" cap="none" spc="0">
                          <a:solidFill>
                            <a:schemeClr val="tx1"/>
                          </a:solidFill>
                          <a:effectLst/>
                        </a:rPr>
                        <a:t>Non-profit company (NPC)</a:t>
                      </a:r>
                      <a:endParaRPr lang="en-ZA" sz="14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a:solidFill>
                            <a:schemeClr val="tx1"/>
                          </a:solidFill>
                          <a:effectLst/>
                        </a:rPr>
                        <a:t>Certificate of Incorporation </a:t>
                      </a:r>
                    </a:p>
                    <a:p>
                      <a:pPr>
                        <a:lnSpc>
                          <a:spcPct val="107000"/>
                        </a:lnSpc>
                        <a:spcAft>
                          <a:spcPts val="800"/>
                        </a:spcAft>
                      </a:pPr>
                      <a:r>
                        <a:rPr lang="en-ZA" sz="1400" kern="100" cap="none" spc="0">
                          <a:solidFill>
                            <a:schemeClr val="tx1"/>
                          </a:solidFill>
                          <a:effectLst/>
                        </a:rPr>
                        <a:t>Customised MOI (which complies with SARS requirements for PBO status) </a:t>
                      </a:r>
                      <a:endParaRPr lang="en-ZA" sz="14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dirty="0">
                          <a:solidFill>
                            <a:schemeClr val="tx1"/>
                          </a:solidFill>
                          <a:effectLst/>
                        </a:rPr>
                        <a:t>Companies Act</a:t>
                      </a:r>
                    </a:p>
                    <a:p>
                      <a:pPr>
                        <a:lnSpc>
                          <a:spcPct val="107000"/>
                        </a:lnSpc>
                        <a:spcAft>
                          <a:spcPts val="800"/>
                        </a:spcAft>
                      </a:pPr>
                      <a:r>
                        <a:rPr lang="en-ZA" sz="1400" kern="100" cap="none" spc="0" dirty="0">
                          <a:solidFill>
                            <a:schemeClr val="tx1"/>
                          </a:solidFill>
                          <a:effectLst/>
                        </a:rPr>
                        <a:t>CIPC </a:t>
                      </a:r>
                      <a:endParaRPr lang="en-ZA" sz="14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ZA" sz="1400" kern="100" cap="none" spc="0" dirty="0">
                          <a:solidFill>
                            <a:schemeClr val="tx1"/>
                          </a:solidFill>
                          <a:effectLst/>
                        </a:rPr>
                        <a:t>Option to register with or without members. Without members means small group directors can head NPC. </a:t>
                      </a:r>
                      <a:endParaRPr lang="en-ZA" sz="14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405" marR="76405" marT="685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631372766"/>
                  </a:ext>
                </a:extLst>
              </a:tr>
            </a:tbl>
          </a:graphicData>
        </a:graphic>
      </p:graphicFrame>
      <p:sp>
        <p:nvSpPr>
          <p:cNvPr id="8" name="TextBox 7">
            <a:extLst>
              <a:ext uri="{FF2B5EF4-FFF2-40B4-BE49-F238E27FC236}">
                <a16:creationId xmlns:a16="http://schemas.microsoft.com/office/drawing/2014/main" id="{770251A7-74E1-DC03-991B-4367F92B431C}"/>
              </a:ext>
            </a:extLst>
          </p:cNvPr>
          <p:cNvSpPr txBox="1"/>
          <p:nvPr/>
        </p:nvSpPr>
        <p:spPr>
          <a:xfrm>
            <a:off x="701913" y="5981308"/>
            <a:ext cx="4881490" cy="523220"/>
          </a:xfrm>
          <a:prstGeom prst="rect">
            <a:avLst/>
          </a:prstGeom>
          <a:noFill/>
        </p:spPr>
        <p:txBody>
          <a:bodyPr wrap="square">
            <a:spAutoFit/>
          </a:bodyPr>
          <a:lstStyle/>
          <a:p>
            <a:r>
              <a:rPr lang="en-US" sz="1400" i="1"/>
              <a:t>Which legal structure will work best for type of legal services you intend to offer? </a:t>
            </a:r>
            <a:r>
              <a:rPr lang="en-US" sz="1400" i="1" kern="1200">
                <a:latin typeface="+mn-lt"/>
                <a:ea typeface="+mn-ea"/>
                <a:cs typeface="+mn-cs"/>
              </a:rPr>
              <a:t>Which legal structure will donors prefer?</a:t>
            </a:r>
          </a:p>
        </p:txBody>
      </p:sp>
    </p:spTree>
    <p:extLst>
      <p:ext uri="{BB962C8B-B14F-4D97-AF65-F5344CB8AC3E}">
        <p14:creationId xmlns:p14="http://schemas.microsoft.com/office/powerpoint/2010/main" val="356586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2225B-78A7-4328-6768-B73B1FA25DBA}"/>
              </a:ext>
            </a:extLst>
          </p:cNvPr>
          <p:cNvSpPr>
            <a:spLocks noGrp="1"/>
          </p:cNvSpPr>
          <p:nvPr>
            <p:ph type="title"/>
          </p:nvPr>
        </p:nvSpPr>
        <p:spPr>
          <a:xfrm>
            <a:off x="838200" y="365125"/>
            <a:ext cx="10515600" cy="1325563"/>
          </a:xfrm>
        </p:spPr>
        <p:txBody>
          <a:bodyPr>
            <a:normAutofit/>
          </a:bodyPr>
          <a:lstStyle/>
          <a:p>
            <a:r>
              <a:rPr lang="en-US" sz="5400"/>
              <a:t>4. NPO Registration</a:t>
            </a:r>
            <a:endParaRPr lang="en-ZA" sz="54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53A1C11-E85E-C290-B6C4-6DD53B1A9C4B}"/>
              </a:ext>
            </a:extLst>
          </p:cNvPr>
          <p:cNvGraphicFramePr>
            <a:graphicFrameLocks noGrp="1"/>
          </p:cNvGraphicFramePr>
          <p:nvPr>
            <p:ph idx="1"/>
            <p:extLst>
              <p:ext uri="{D42A27DB-BD31-4B8C-83A1-F6EECF244321}">
                <p14:modId xmlns:p14="http://schemas.microsoft.com/office/powerpoint/2010/main" val="278859055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9E839A8-CF8F-5D5B-F546-FA56D27A4721}"/>
              </a:ext>
            </a:extLst>
          </p:cNvPr>
          <p:cNvSpPr txBox="1"/>
          <p:nvPr/>
        </p:nvSpPr>
        <p:spPr>
          <a:xfrm>
            <a:off x="8918917" y="5253633"/>
            <a:ext cx="3273083" cy="923330"/>
          </a:xfrm>
          <a:prstGeom prst="rect">
            <a:avLst/>
          </a:prstGeom>
          <a:noFill/>
        </p:spPr>
        <p:txBody>
          <a:bodyPr wrap="square" rtlCol="0">
            <a:spAutoFit/>
          </a:bodyPr>
          <a:lstStyle/>
          <a:p>
            <a:r>
              <a:rPr lang="en-US" dirty="0"/>
              <a:t>See examples of annual reports: </a:t>
            </a:r>
          </a:p>
          <a:p>
            <a:r>
              <a:rPr lang="en-ZA" dirty="0">
                <a:hlinkClick r:id="rId7"/>
              </a:rPr>
              <a:t>https://section27.org.za/</a:t>
            </a:r>
            <a:endParaRPr lang="en-ZA" dirty="0"/>
          </a:p>
          <a:p>
            <a:endParaRPr lang="en-ZA" dirty="0"/>
          </a:p>
        </p:txBody>
      </p:sp>
    </p:spTree>
    <p:extLst>
      <p:ext uri="{BB962C8B-B14F-4D97-AF65-F5344CB8AC3E}">
        <p14:creationId xmlns:p14="http://schemas.microsoft.com/office/powerpoint/2010/main" val="3725152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b940f4-f81e-4137-ba0e-a80d58f92da0">
      <Terms xmlns="http://schemas.microsoft.com/office/infopath/2007/PartnerControls"/>
    </lcf76f155ced4ddcb4097134ff3c332f>
    <TaxCatchAll xmlns="40d57460-fc13-47a4-b2e2-c8e46ee230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A628B4CBB07043A812A8E51EF9928B" ma:contentTypeVersion="16" ma:contentTypeDescription="Create a new document." ma:contentTypeScope="" ma:versionID="6dcf22f1f966b4b6379e089869d56e4b">
  <xsd:schema xmlns:xsd="http://www.w3.org/2001/XMLSchema" xmlns:xs="http://www.w3.org/2001/XMLSchema" xmlns:p="http://schemas.microsoft.com/office/2006/metadata/properties" xmlns:ns2="d1b940f4-f81e-4137-ba0e-a80d58f92da0" xmlns:ns3="40d57460-fc13-47a4-b2e2-c8e46ee230fd" targetNamespace="http://schemas.microsoft.com/office/2006/metadata/properties" ma:root="true" ma:fieldsID="31ebcc2a2b7626d0fbe8574a156118e1" ns2:_="" ns3:_="">
    <xsd:import namespace="d1b940f4-f81e-4137-ba0e-a80d58f92da0"/>
    <xsd:import namespace="40d57460-fc13-47a4-b2e2-c8e46ee230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940f4-f81e-4137-ba0e-a80d58f92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d903158-df0a-438c-93d3-6fcb42abba3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d57460-fc13-47a4-b2e2-c8e46ee230f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b372a5c-0647-4c63-8f90-e0e7e218cafe}" ma:internalName="TaxCatchAll" ma:showField="CatchAllData" ma:web="40d57460-fc13-47a4-b2e2-c8e46ee230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02BD1-11DA-402A-BBC1-6BD4F34E3A40}">
  <ds:schemaRefs>
    <ds:schemaRef ds:uri="40d57460-fc13-47a4-b2e2-c8e46ee230fd"/>
    <ds:schemaRef ds:uri="d1b940f4-f81e-4137-ba0e-a80d58f92d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73E58D-0779-4412-A578-ADE0C1F7110B}">
  <ds:schemaRefs>
    <ds:schemaRef ds:uri="http://schemas.microsoft.com/sharepoint/v3/contenttype/forms"/>
  </ds:schemaRefs>
</ds:datastoreItem>
</file>

<file path=customXml/itemProps3.xml><?xml version="1.0" encoding="utf-8"?>
<ds:datastoreItem xmlns:ds="http://schemas.openxmlformats.org/officeDocument/2006/customXml" ds:itemID="{2546BCE4-535A-4AE2-A6F6-260F3603E1D7}">
  <ds:schemaRefs>
    <ds:schemaRef ds:uri="40d57460-fc13-47a4-b2e2-c8e46ee230fd"/>
    <ds:schemaRef ds:uri="d1b940f4-f81e-4137-ba0e-a80d58f92d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2645</Words>
  <Application>Microsoft Office PowerPoint</Application>
  <PresentationFormat>Widescreen</PresentationFormat>
  <Paragraphs>207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Google Sans</vt:lpstr>
      <vt:lpstr>Office Theme</vt:lpstr>
      <vt:lpstr>“Be the change you want to see in the world.” Mahatma Gandhi</vt:lpstr>
      <vt:lpstr>About the presenter</vt:lpstr>
      <vt:lpstr>Content </vt:lpstr>
      <vt:lpstr>1. Why start a Law Clinic?</vt:lpstr>
      <vt:lpstr>2. What are the LPA requirements?</vt:lpstr>
      <vt:lpstr>Rules of Attorney profession  (previously rules of Provincial Law Societies, now adopted by Provincial LPCs)</vt:lpstr>
      <vt:lpstr>3. What are NGOs, NPOs and NPCs?</vt:lpstr>
      <vt:lpstr>Legal structures for NPO registration registrtion </vt:lpstr>
      <vt:lpstr>4. NPO Registration</vt:lpstr>
      <vt:lpstr>5. Apply to SARS for tax exemption</vt:lpstr>
      <vt:lpstr>6. What is the business model of a Law Clinic?</vt:lpstr>
      <vt:lpstr>Example of a business structure for a Law Clinic: </vt:lpstr>
      <vt:lpstr>Further example how a Law Clinic can work:</vt:lpstr>
      <vt:lpstr>7. Checklist before approaching funder/donor:</vt:lpstr>
      <vt:lpstr>Examples of funders: Lawyers for Human Rights </vt:lpstr>
      <vt:lpstr>Example: Donors for ProBono.org</vt:lpstr>
      <vt:lpstr>8. Steps to start a Law Clinic</vt:lpstr>
      <vt:lpstr>Thank you for attending </vt:lpstr>
      <vt:lpstr>You are invited to enter FREE on our 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Management</dc:creator>
  <cp:lastModifiedBy>Management</cp:lastModifiedBy>
  <cp:revision>7</cp:revision>
  <cp:lastPrinted>2023-11-05T11:38:36Z</cp:lastPrinted>
  <dcterms:created xsi:type="dcterms:W3CDTF">2023-10-25T07:01:52Z</dcterms:created>
  <dcterms:modified xsi:type="dcterms:W3CDTF">2023-11-14T12:30:13Z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0x01010079A628B4CBB07043A812A8E51EF9928B</vt:lpwstr>
  </property>
  <property fmtid="{D5CDD505-2E9C-101B-9397-08002B2CF9AE}" pid="3" name="MediaServiceImageTags">
    <vt:lpwstr/>
  </property>
</Properties>
</file>